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100.png" ContentType="image/png"/>
  <Override PartName="/ppt/media/image99.wmf" ContentType="image/x-wmf"/>
  <Override PartName="/ppt/media/image98.wmf" ContentType="image/x-wmf"/>
  <Override PartName="/ppt/media/image96.png" ContentType="image/png"/>
  <Override PartName="/ppt/media/image94.png" ContentType="image/png"/>
  <Override PartName="/ppt/media/image90.wmf" ContentType="image/x-wmf"/>
  <Override PartName="/ppt/media/image89.jpeg" ContentType="image/jpeg"/>
  <Override PartName="/ppt/media/image88.png" ContentType="image/png"/>
  <Override PartName="/ppt/media/image86.jpeg" ContentType="image/jpeg"/>
  <Override PartName="/ppt/media/image83.png" ContentType="image/png"/>
  <Override PartName="/ppt/media/image79.wmf" ContentType="image/x-wmf"/>
  <Override PartName="/ppt/media/image35.jpeg" ContentType="image/jpeg"/>
  <Override PartName="/ppt/media/image19.png" ContentType="image/png"/>
  <Override PartName="/ppt/media/image31.jpeg" ContentType="image/jpeg"/>
  <Override PartName="/ppt/media/image82.wmf" ContentType="image/x-wmf"/>
  <Override PartName="/ppt/media/image16.png" ContentType="image/png"/>
  <Override PartName="/ppt/media/image23.jpeg" ContentType="image/jpeg"/>
  <Override PartName="/ppt/media/image84.png" ContentType="image/png"/>
  <Override PartName="/ppt/media/image3.png" ContentType="image/png"/>
  <Override PartName="/ppt/media/image87.wmf" ContentType="image/x-wmf"/>
  <Override PartName="/ppt/media/image6.wmf" ContentType="image/x-wmf"/>
  <Override PartName="/ppt/media/image41.jpeg" ContentType="image/jpeg"/>
  <Override PartName="/ppt/media/image5.wmf" ContentType="image/x-wmf"/>
  <Override PartName="/ppt/media/image85.png" ContentType="image/png"/>
  <Override PartName="/ppt/media/image60.wmf" ContentType="image/x-wmf"/>
  <Override PartName="/ppt/media/image8.wmf" ContentType="image/x-wmf"/>
  <Override PartName="/ppt/media/image36.wmf" ContentType="image/x-wmf"/>
  <Override PartName="/ppt/media/image62.png" ContentType="image/png"/>
  <Override PartName="/ppt/media/image29.wmf" ContentType="image/x-wmf"/>
  <Override PartName="/ppt/media/image101.jpeg" ContentType="image/jpeg"/>
  <Override PartName="/ppt/media/image34.png" ContentType="image/png"/>
  <Override PartName="/ppt/media/image97.wmf" ContentType="image/x-wmf"/>
  <Override PartName="/ppt/media/image50.jpeg" ContentType="image/jpeg"/>
  <Override PartName="/ppt/media/image54.png" ContentType="image/png"/>
  <Override PartName="/ppt/media/image10.wmf" ContentType="image/x-wmf"/>
  <Override PartName="/ppt/media/image65.jpeg" ContentType="image/jpeg"/>
  <Override PartName="/ppt/media/image40.png" ContentType="image/png"/>
  <Override PartName="/ppt/media/image15.wmf" ContentType="image/x-wmf"/>
  <Override PartName="/ppt/media/image45.png" ContentType="image/png"/>
  <Override PartName="/ppt/media/image28.jpeg" ContentType="image/jpeg"/>
  <Override PartName="/ppt/media/image14.jpeg" ContentType="image/jpeg"/>
  <Override PartName="/ppt/media/image33.png" ContentType="image/png"/>
  <Override PartName="/ppt/media/image58.png" ContentType="image/png"/>
  <Override PartName="/ppt/media/image55.png" ContentType="image/png"/>
  <Override PartName="/ppt/media/image93.wmf" ContentType="image/x-wmf"/>
  <Override PartName="/ppt/media/image27.png" ContentType="image/png"/>
  <Override PartName="/ppt/media/image26.png" ContentType="image/png"/>
  <Override PartName="/ppt/media/image25.png" ContentType="image/png"/>
  <Override PartName="/ppt/media/image22.png" ContentType="image/png"/>
  <Override PartName="/ppt/media/image102.wmf" ContentType="image/x-wmf"/>
  <Override PartName="/ppt/media/image18.png" ContentType="image/png"/>
  <Override PartName="/ppt/media/image1.jpeg" ContentType="image/jpeg"/>
  <Override PartName="/ppt/media/image2.wmf" ContentType="image/x-wmf"/>
  <Override PartName="/ppt/media/image17.png" ContentType="image/png"/>
  <Override PartName="/ppt/media/image47.png" ContentType="image/png"/>
  <Override PartName="/ppt/media/image4.jpeg" ContentType="image/jpeg"/>
  <Override PartName="/ppt/media/image59.jpeg" ContentType="image/jpeg"/>
  <Override PartName="/ppt/media/image9.jpeg" ContentType="image/jpeg"/>
  <Override PartName="/ppt/media/image21.wmf" ContentType="image/x-wmf"/>
  <Override PartName="/ppt/media/image46.png" ContentType="image/png"/>
  <Override PartName="/ppt/media/image12.png" ContentType="image/png"/>
  <Override PartName="/ppt/media/image11.png" ContentType="image/png"/>
  <Override PartName="/ppt/media/image13.png" ContentType="image/png"/>
  <Override PartName="/ppt/media/image37.jpeg" ContentType="image/jpeg"/>
  <Override PartName="/ppt/media/image92.jpeg" ContentType="image/jpeg"/>
  <Override PartName="/ppt/media/image39.png" ContentType="image/png"/>
  <Override PartName="/ppt/media/image38.wmf" ContentType="image/x-wmf"/>
  <Override PartName="/ppt/media/image68.png" ContentType="image/png"/>
  <Override PartName="/ppt/media/image72.png" ContentType="image/png"/>
  <Override PartName="/ppt/media/image81.jpeg" ContentType="image/jpeg"/>
  <Override PartName="/ppt/media/image44.wmf" ContentType="image/x-wmf"/>
  <Override PartName="/ppt/media/image74.png" ContentType="image/png"/>
  <Override PartName="/ppt/media/image48.png" ContentType="image/png"/>
  <Override PartName="/ppt/media/image20.jpeg" ContentType="image/jpeg"/>
  <Override PartName="/ppt/media/image24.wmf" ContentType="image/x-wmf"/>
  <Override PartName="/ppt/media/image49.png" ContentType="image/png"/>
  <Override PartName="/ppt/media/image51.wmf" ContentType="image/x-wmf"/>
  <Override PartName="/ppt/media/image43.jpeg" ContentType="image/jpeg"/>
  <Override PartName="/ppt/media/image76.wmf" ContentType="image/x-wmf"/>
  <Override PartName="/ppt/media/image52.png" ContentType="image/png"/>
  <Override PartName="/ppt/media/image7.jpeg" ContentType="image/jpeg"/>
  <Override PartName="/ppt/media/image77.png" ContentType="image/png"/>
  <Override PartName="/ppt/media/image53.png" ContentType="image/png"/>
  <Override PartName="/ppt/media/image56.wmf" ContentType="image/x-wmf"/>
  <Override PartName="/ppt/media/image61.png" ContentType="image/png"/>
  <Override PartName="/ppt/media/image32.wmf" ContentType="image/x-wmf"/>
  <Override PartName="/ppt/media/image57.png" ContentType="image/png"/>
  <Override PartName="/ppt/media/image63.png" ContentType="image/png"/>
  <Override PartName="/ppt/media/image64.png" ContentType="image/png"/>
  <Override PartName="/ppt/media/image66.wmf" ContentType="image/x-wmf"/>
  <Override PartName="/ppt/media/image71.png" ContentType="image/png"/>
  <Override PartName="/ppt/media/image42.wmf" ContentType="image/x-wmf"/>
  <Override PartName="/ppt/media/image67.png" ContentType="image/png"/>
  <Override PartName="/ppt/media/image80.png" ContentType="image/png"/>
  <Override PartName="/ppt/media/image69.jpeg" ContentType="image/jpeg"/>
  <Override PartName="/ppt/media/image95.png" ContentType="image/png"/>
  <Override PartName="/ppt/media/image70.wmf" ContentType="image/x-wmf"/>
  <Override PartName="/ppt/media/image73.png" ContentType="image/png"/>
  <Override PartName="/ppt/media/image91.png" ContentType="image/png"/>
  <Override PartName="/ppt/media/image75.jpeg" ContentType="image/jpeg"/>
  <Override PartName="/ppt/media/image30.png" ContentType="image/png"/>
  <Override PartName="/ppt/media/image78.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tr-TR" sz="6000" spc="-1" strike="noStrike">
                <a:solidFill>
                  <a:srgbClr val="000000"/>
                </a:solidFill>
                <a:latin typeface="Calibri Light"/>
              </a:rPr>
              <a:t>Asıl başlık stili için tıklatın</a:t>
            </a:r>
            <a:endParaRPr b="0" lang="tr-TR"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86789005-83AA-4616-9330-569A950C6924}" type="datetime">
              <a:rPr b="0" lang="en-US" sz="1200" spc="-1" strike="noStrike">
                <a:solidFill>
                  <a:srgbClr val="8b8b8b"/>
                </a:solidFill>
                <a:latin typeface="Calibri"/>
              </a:rPr>
              <a:t>10/9/19</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645B2C46-EE79-4200-B311-FB1F3052B925}"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2800" spc="-1" strike="noStrike">
                <a:solidFill>
                  <a:srgbClr val="000000"/>
                </a:solidFill>
                <a:latin typeface="Calibri"/>
              </a:rPr>
              <a:t>Click to edit the outline text format</a:t>
            </a:r>
            <a:endParaRPr b="0" lang="tr-T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tr-TR" sz="2000" spc="-1" strike="noStrike">
                <a:solidFill>
                  <a:srgbClr val="000000"/>
                </a:solidFill>
                <a:latin typeface="Calibri"/>
              </a:rPr>
              <a:t>Second Outline Level</a:t>
            </a:r>
            <a:endParaRPr b="0" lang="tr-T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Calibri"/>
              </a:rPr>
              <a:t>Third Outline Level</a:t>
            </a:r>
            <a:endParaRPr b="0" lang="tr-T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Calibri"/>
              </a:rPr>
              <a:t>Fourth Outline Level</a:t>
            </a:r>
            <a:endParaRPr b="0" lang="tr-T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tr-TR" sz="2000" spc="-1" strike="noStrike">
                <a:solidFill>
                  <a:srgbClr val="000000"/>
                </a:solidFill>
                <a:latin typeface="Calibri"/>
              </a:rPr>
              <a:t>Fifth Outline Level</a:t>
            </a:r>
            <a:endParaRPr b="0" lang="tr-T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tr-TR" sz="2000" spc="-1" strike="noStrike">
                <a:solidFill>
                  <a:srgbClr val="000000"/>
                </a:solidFill>
                <a:latin typeface="Calibri"/>
              </a:rPr>
              <a:t>Sixth Outline Level</a:t>
            </a:r>
            <a:endParaRPr b="0" lang="tr-T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tr-TR" sz="2000" spc="-1" strike="noStrike">
                <a:solidFill>
                  <a:srgbClr val="000000"/>
                </a:solidFill>
                <a:latin typeface="Calibri"/>
              </a:rPr>
              <a:t>Seventh Outline Level</a:t>
            </a:r>
            <a:endParaRPr b="0" lang="tr-T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tr-TR" sz="4400" spc="-1" strike="noStrike">
                <a:solidFill>
                  <a:srgbClr val="000000"/>
                </a:solidFill>
                <a:latin typeface="Calibri Light"/>
              </a:rPr>
              <a:t>Asıl başlık stili için tıklatın</a:t>
            </a:r>
            <a:endParaRPr b="0" lang="tr-TR"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Ana metin stillerini düzenlemek için tıklatın</a:t>
            </a:r>
            <a:endParaRPr b="0" lang="tr-TR"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tr-TR" sz="2400" spc="-1" strike="noStrike">
                <a:solidFill>
                  <a:srgbClr val="000000"/>
                </a:solidFill>
                <a:latin typeface="Calibri"/>
              </a:rPr>
              <a:t>İkinci düzey</a:t>
            </a:r>
            <a:endParaRPr b="0" lang="tr-TR"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tr-TR" sz="2000" spc="-1" strike="noStrike">
                <a:solidFill>
                  <a:srgbClr val="000000"/>
                </a:solidFill>
                <a:latin typeface="Calibri"/>
              </a:rPr>
              <a:t>Üçüncü düzey</a:t>
            </a:r>
            <a:endParaRPr b="0" lang="tr-TR"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tr-TR" sz="1800" spc="-1" strike="noStrike">
                <a:solidFill>
                  <a:srgbClr val="000000"/>
                </a:solidFill>
                <a:latin typeface="Calibri"/>
              </a:rPr>
              <a:t>Dördüncü düzey</a:t>
            </a:r>
            <a:endParaRPr b="0" lang="tr-TR"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tr-TR" sz="1800" spc="-1" strike="noStrike">
                <a:solidFill>
                  <a:srgbClr val="000000"/>
                </a:solidFill>
                <a:latin typeface="Calibri"/>
              </a:rPr>
              <a:t>Beşinci düzey</a:t>
            </a:r>
            <a:endParaRPr b="0" lang="tr-TR"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449E26AB-5C4C-452B-8611-15B4C5A5AE0D}" type="datetime">
              <a:rPr b="0" lang="en-US" sz="1200" spc="-1" strike="noStrike">
                <a:solidFill>
                  <a:srgbClr val="8b8b8b"/>
                </a:solidFill>
                <a:latin typeface="Calibri"/>
              </a:rPr>
              <a:t>10/9/19</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91B3A5EA-B8DE-4D5E-94A3-3E67F92C1973}"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wmf"/><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image" Target="../media/image38.wmf"/><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wmf"/><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wmf"/><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image" Target="../media/image51.wmf"/><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wmf"/><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wmf"/><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wmf"/><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image" Target="../media/image70.wmf"/><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image" Target="../media/image76.wmf"/><Relationship Id="rId3" Type="http://schemas.openxmlformats.org/officeDocument/2006/relationships/image" Target="../media/image77.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image" Target="../media/image79.wmf"/><Relationship Id="rId3" Type="http://schemas.openxmlformats.org/officeDocument/2006/relationships/image" Target="../media/image80.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wmf"/><Relationship Id="rId3" Type="http://schemas.openxmlformats.org/officeDocument/2006/relationships/hyperlink" Target="https://www.bilgeadam.com/" TargetMode="External"/><Relationship Id="rId4" Type="http://schemas.openxmlformats.org/officeDocument/2006/relationships/hyperlink" Target="https://www.linkedin.com/company/bilge-adam/" TargetMode="External"/><Relationship Id="rId5" Type="http://schemas.openxmlformats.org/officeDocument/2006/relationships/hyperlink" Target="https://twitter.com/bilgeadam" TargetMode="External"/><Relationship Id="rId6" Type="http://schemas.openxmlformats.org/officeDocument/2006/relationships/hyperlink" Target="https://medium.com/batech" TargetMode="External"/><Relationship Id="rId7" Type="http://schemas.openxmlformats.org/officeDocument/2006/relationships/hyperlink" Target="mailto:serkan.bingol@bilgeadam.com" TargetMode="External"/><Relationship Id="rId8" Type="http://schemas.openxmlformats.org/officeDocument/2006/relationships/hyperlink" Target="https://www.linkedin.com/in/sbingol/" TargetMode="External"/><Relationship Id="rId9" Type="http://schemas.openxmlformats.org/officeDocument/2006/relationships/hyperlink" Target="https://github.com/serkanbingol" TargetMode="External"/><Relationship Id="rId10" Type="http://schemas.openxmlformats.org/officeDocument/2006/relationships/hyperlink" Target="https://medium.com/@serkanbingoll" TargetMode="External"/><Relationship Id="rId11" Type="http://schemas.openxmlformats.org/officeDocument/2006/relationships/image" Target="../media/image6.wmf"/><Relationship Id="rId1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wmf"/><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wmf"/><Relationship Id="rId3" Type="http://schemas.openxmlformats.org/officeDocument/2006/relationships/image" Target="../media/image88.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89.jpeg"/><Relationship Id="rId2" Type="http://schemas.openxmlformats.org/officeDocument/2006/relationships/image" Target="../media/image90.wmf"/><Relationship Id="rId3" Type="http://schemas.openxmlformats.org/officeDocument/2006/relationships/image" Target="../media/image91.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92.jpeg"/><Relationship Id="rId2" Type="http://schemas.openxmlformats.org/officeDocument/2006/relationships/image" Target="../media/image93.wmf"/><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wmf"/><Relationship Id="rId7" Type="http://schemas.openxmlformats.org/officeDocument/2006/relationships/image" Target="../media/image98.wmf"/><Relationship Id="rId8" Type="http://schemas.openxmlformats.org/officeDocument/2006/relationships/image" Target="../media/image99.wmf"/><Relationship Id="rId9" Type="http://schemas.openxmlformats.org/officeDocument/2006/relationships/image" Target="../media/image100.png"/><Relationship Id="rId10"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image" Target="../media/image102.wmf"/><Relationship Id="rId3" Type="http://schemas.openxmlformats.org/officeDocument/2006/relationships/hyperlink" Target="mailto:serkan.bingol@bilgeadam.com" TargetMode="External"/><Relationship Id="rId4" Type="http://schemas.openxmlformats.org/officeDocument/2006/relationships/hyperlink" Target="https://medium.com/batech/tagged/webinar" TargetMode="External"/><Relationship Id="rId5" Type="http://schemas.openxmlformats.org/officeDocument/2006/relationships/hyperlink" Target="https://medium.com/batech/tagged/webinar" TargetMode="External"/><Relationship Id="rId6" Type="http://schemas.openxmlformats.org/officeDocument/2006/relationships/hyperlink" Target="https://github.com/serkanbingol/aws-webinar-presentation" TargetMode="External"/><Relationship Id="rId7"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wmf"/><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wmf"/><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wmf"/><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wmf"/><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wmf"/><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wmf"/><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wmf"/><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Resim 3" descr=""/>
          <p:cNvPicPr/>
          <p:nvPr/>
        </p:nvPicPr>
        <p:blipFill>
          <a:blip r:embed="rId1"/>
          <a:stretch/>
        </p:blipFill>
        <p:spPr>
          <a:xfrm>
            <a:off x="0" y="0"/>
            <a:ext cx="12192480" cy="6857640"/>
          </a:xfrm>
          <a:prstGeom prst="rect">
            <a:avLst/>
          </a:prstGeom>
          <a:ln>
            <a:noFill/>
          </a:ln>
        </p:spPr>
      </p:pic>
      <p:sp>
        <p:nvSpPr>
          <p:cNvPr id="83" name="CustomShape 1"/>
          <p:cNvSpPr/>
          <p:nvPr/>
        </p:nvSpPr>
        <p:spPr>
          <a:xfrm>
            <a:off x="1452960" y="921960"/>
            <a:ext cx="8393760" cy="3106800"/>
          </a:xfrm>
          <a:prstGeom prst="rect">
            <a:avLst/>
          </a:prstGeom>
          <a:noFill/>
          <a:ln>
            <a:noFill/>
          </a:ln>
        </p:spPr>
        <p:style>
          <a:lnRef idx="0"/>
          <a:fillRef idx="0"/>
          <a:effectRef idx="0"/>
          <a:fontRef idx="minor"/>
        </p:style>
        <p:txBody>
          <a:bodyPr lIns="90000" rIns="90000" tIns="45000" bIns="45000"/>
          <a:p>
            <a:pPr>
              <a:lnSpc>
                <a:spcPct val="100000"/>
              </a:lnSpc>
            </a:pPr>
            <a:r>
              <a:rPr b="0" lang="en-US" sz="6600" spc="-1" strike="noStrike">
                <a:solidFill>
                  <a:srgbClr val="ffffff"/>
                </a:solidFill>
                <a:latin typeface="Antipasto Pro"/>
                <a:ea typeface="Antipasto Pro"/>
              </a:rPr>
              <a:t>Creating a VPC and Deploying a Web Application </a:t>
            </a:r>
            <a:endParaRPr b="0" lang="en-US" sz="6600" spc="-1" strike="noStrike">
              <a:latin typeface="Arial"/>
            </a:endParaRPr>
          </a:p>
        </p:txBody>
      </p:sp>
      <p:sp>
        <p:nvSpPr>
          <p:cNvPr id="84" name="CustomShape 2"/>
          <p:cNvSpPr/>
          <p:nvPr/>
        </p:nvSpPr>
        <p:spPr>
          <a:xfrm>
            <a:off x="7502040" y="5694840"/>
            <a:ext cx="4689720" cy="811080"/>
          </a:xfrm>
          <a:prstGeom prst="rect">
            <a:avLst/>
          </a:prstGeom>
          <a:solidFill>
            <a:srgbClr val="ffffff"/>
          </a:solidFill>
          <a:ln w="12600">
            <a:noFill/>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latin typeface="Calibri"/>
              </a:rPr>
              <a:t> </a:t>
            </a:r>
            <a:endParaRPr b="0" lang="en-US" sz="1800" spc="-1" strike="noStrike">
              <a:latin typeface="Arial"/>
            </a:endParaRPr>
          </a:p>
        </p:txBody>
      </p:sp>
      <p:pic>
        <p:nvPicPr>
          <p:cNvPr id="85" name="Resim 20" descr=""/>
          <p:cNvPicPr/>
          <p:nvPr/>
        </p:nvPicPr>
        <p:blipFill>
          <a:blip r:embed="rId2"/>
          <a:stretch/>
        </p:blipFill>
        <p:spPr>
          <a:xfrm>
            <a:off x="8118360" y="5823000"/>
            <a:ext cx="3457080" cy="555480"/>
          </a:xfrm>
          <a:prstGeom prst="rect">
            <a:avLst/>
          </a:prstGeom>
          <a:ln>
            <a:noFill/>
          </a:ln>
        </p:spPr>
      </p:pic>
      <p:pic>
        <p:nvPicPr>
          <p:cNvPr id="86" name="Resim 5" descr=""/>
          <p:cNvPicPr/>
          <p:nvPr/>
        </p:nvPicPr>
        <p:blipFill>
          <a:blip r:embed="rId3"/>
          <a:stretch/>
        </p:blipFill>
        <p:spPr>
          <a:xfrm>
            <a:off x="5888160" y="5694840"/>
            <a:ext cx="1501560" cy="8110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Resim 3" descr=""/>
          <p:cNvPicPr/>
          <p:nvPr/>
        </p:nvPicPr>
        <p:blipFill>
          <a:blip r:embed="rId1"/>
          <a:stretch/>
        </p:blipFill>
        <p:spPr>
          <a:xfrm>
            <a:off x="0" y="-1550160"/>
            <a:ext cx="12191760" cy="5291280"/>
          </a:xfrm>
          <a:prstGeom prst="rect">
            <a:avLst/>
          </a:prstGeom>
          <a:ln>
            <a:noFill/>
          </a:ln>
        </p:spPr>
      </p:pic>
      <p:sp>
        <p:nvSpPr>
          <p:cNvPr id="208"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09" name="CustomShape 2"/>
          <p:cNvSpPr/>
          <p:nvPr/>
        </p:nvSpPr>
        <p:spPr>
          <a:xfrm>
            <a:off x="1528920" y="456480"/>
            <a:ext cx="684792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Subnets</a:t>
            </a:r>
            <a:endParaRPr b="0" lang="en-US" sz="3200" spc="-1" strike="noStrike">
              <a:latin typeface="Arial"/>
            </a:endParaRPr>
          </a:p>
        </p:txBody>
      </p:sp>
      <p:pic>
        <p:nvPicPr>
          <p:cNvPr id="210" name="Resim 12" descr=""/>
          <p:cNvPicPr/>
          <p:nvPr/>
        </p:nvPicPr>
        <p:blipFill>
          <a:blip r:embed="rId2"/>
          <a:stretch/>
        </p:blipFill>
        <p:spPr>
          <a:xfrm>
            <a:off x="335520" y="346320"/>
            <a:ext cx="806760" cy="806760"/>
          </a:xfrm>
          <a:prstGeom prst="rect">
            <a:avLst/>
          </a:prstGeom>
          <a:ln>
            <a:noFill/>
          </a:ln>
        </p:spPr>
      </p:pic>
      <p:sp>
        <p:nvSpPr>
          <p:cNvPr id="211"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212" name="CustomShape 4"/>
          <p:cNvSpPr/>
          <p:nvPr/>
        </p:nvSpPr>
        <p:spPr>
          <a:xfrm>
            <a:off x="5581800" y="1926360"/>
            <a:ext cx="6519240" cy="461664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Subnetler VPC CIDR bloğunun alt kümeleridir.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Subnetlerin sahip olduğu aralıklar birbirleri üzerine gelemezler.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Her subnet sadece bir Avalability Zone üzerinde bulunabilir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Avalability Zonelar birden fazla subnet barındırabilir.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AWS içinde kullandığımız kaynakları subnetlerin IP aralıkları içinde konumlandırabiliriz.</a:t>
            </a:r>
            <a:endParaRPr b="0" lang="en-US" sz="1800" spc="-1" strike="noStrike">
              <a:latin typeface="Arial"/>
            </a:endParaRPr>
          </a:p>
          <a:p>
            <a:pPr marL="216000" indent="-215640">
              <a:lnSpc>
                <a:spcPct val="150000"/>
              </a:lnSpc>
              <a:buClr>
                <a:srgbClr val="000000"/>
              </a:buClr>
              <a:buSzPct val="45000"/>
              <a:buFont typeface="Wingdings" charset="2"/>
              <a:buChar char=""/>
            </a:pPr>
            <a:r>
              <a:rPr b="1" lang="en-US" sz="1800" spc="-1" strike="noStrike">
                <a:solidFill>
                  <a:srgbClr val="000000"/>
                </a:solidFill>
                <a:latin typeface="Raleway"/>
                <a:ea typeface="Raleway"/>
              </a:rPr>
              <a:t>Örnek Kullanım :</a:t>
            </a:r>
            <a:r>
              <a:rPr b="0" lang="en-US" sz="1800" spc="-1" strike="noStrike">
                <a:solidFill>
                  <a:srgbClr val="000000"/>
                </a:solidFill>
                <a:latin typeface="Raleway"/>
                <a:ea typeface="Raleway"/>
              </a:rPr>
              <a:t> 10.0.0.0/22  Bu subnet için toplamda *1024 adet IP bölümlemesi yapılmıştır.</a:t>
            </a:r>
            <a:endParaRPr b="0" lang="en-US" sz="1800" spc="-1" strike="noStrike">
              <a:latin typeface="Arial"/>
            </a:endParaRPr>
          </a:p>
          <a:p>
            <a:pPr>
              <a:lnSpc>
                <a:spcPct val="150000"/>
              </a:lnSpc>
            </a:pPr>
            <a:endParaRPr b="0" lang="en-US" sz="1800" spc="-1" strike="noStrike">
              <a:latin typeface="Arial"/>
            </a:endParaRPr>
          </a:p>
        </p:txBody>
      </p:sp>
      <p:sp>
        <p:nvSpPr>
          <p:cNvPr id="213" name="CustomShape 5"/>
          <p:cNvSpPr/>
          <p:nvPr/>
        </p:nvSpPr>
        <p:spPr>
          <a:xfrm>
            <a:off x="335520" y="4975560"/>
            <a:ext cx="4388400" cy="17953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000000"/>
                </a:solidFill>
                <a:latin typeface="Raleway Light"/>
                <a:ea typeface="Raleway Light"/>
              </a:rPr>
              <a:t>Belirlenen IP bloğu içindeki ilk 4 ve son 1 tane adresi kullanamamaktayız. </a:t>
            </a:r>
            <a:endParaRPr b="0" lang="en-US" sz="1400" spc="-1" strike="noStrike">
              <a:latin typeface="Arial"/>
            </a:endParaRPr>
          </a:p>
          <a:p>
            <a:pPr algn="ctr">
              <a:lnSpc>
                <a:spcPct val="100000"/>
              </a:lnSpc>
            </a:pPr>
            <a:endParaRPr b="0" lang="en-US" sz="1400" spc="-1" strike="noStrike">
              <a:latin typeface="Arial"/>
            </a:endParaRPr>
          </a:p>
          <a:p>
            <a:pPr algn="ctr">
              <a:lnSpc>
                <a:spcPct val="100000"/>
              </a:lnSpc>
            </a:pPr>
            <a:r>
              <a:rPr b="0" lang="en-US" sz="1400" spc="-1" strike="noStrike">
                <a:solidFill>
                  <a:srgbClr val="000000"/>
                </a:solidFill>
                <a:latin typeface="Raleway Light"/>
                <a:ea typeface="Raleway Light"/>
              </a:rPr>
              <a:t>1) Network Adresi,  2) VPC Router,  3) AWS DNS sağlayıcı,  4) AWS için genel kullanım ve   5) Network yayın adresi için AWS tarafından rezerve edilmişlerdir.</a:t>
            </a:r>
            <a:endParaRPr b="0" lang="en-US" sz="1400" spc="-1" strike="noStrike">
              <a:latin typeface="Arial"/>
            </a:endParaRPr>
          </a:p>
          <a:p>
            <a:pPr algn="ctr">
              <a:lnSpc>
                <a:spcPct val="100000"/>
              </a:lnSpc>
            </a:pPr>
            <a:endParaRPr b="0" lang="en-US" sz="1400" spc="-1" strike="noStrike">
              <a:latin typeface="Arial"/>
            </a:endParaRPr>
          </a:p>
        </p:txBody>
      </p:sp>
      <p:sp>
        <p:nvSpPr>
          <p:cNvPr id="214" name="Freeform 6"/>
          <p:cNvSpPr/>
          <p:nvPr/>
        </p:nvSpPr>
        <p:spPr>
          <a:xfrm>
            <a:off x="1104120" y="1681920"/>
            <a:ext cx="1465560" cy="1465560"/>
          </a:xfrm>
          <a:custGeom>
            <a:avLst/>
            <a:gdLst/>
            <a:ahLst/>
            <a:rect l="0" t="0" r="r" b="b"/>
            <a:pathLst>
              <a:path w="4071" h="4071">
                <a:moveTo>
                  <a:pt x="4070" y="0"/>
                </a:moveTo>
                <a:cubicBezTo>
                  <a:pt x="3640" y="0"/>
                  <a:pt x="3215" y="66"/>
                  <a:pt x="2811" y="199"/>
                </a:cubicBezTo>
                <a:cubicBezTo>
                  <a:pt x="2404" y="330"/>
                  <a:pt x="2021" y="526"/>
                  <a:pt x="1676" y="778"/>
                </a:cubicBezTo>
                <a:cubicBezTo>
                  <a:pt x="1330" y="1026"/>
                  <a:pt x="1026" y="1330"/>
                  <a:pt x="778" y="1676"/>
                </a:cubicBezTo>
                <a:cubicBezTo>
                  <a:pt x="526" y="2021"/>
                  <a:pt x="330" y="2404"/>
                  <a:pt x="199" y="2809"/>
                </a:cubicBezTo>
                <a:cubicBezTo>
                  <a:pt x="66" y="3215"/>
                  <a:pt x="0" y="3640"/>
                  <a:pt x="0" y="4066"/>
                </a:cubicBezTo>
                <a:lnTo>
                  <a:pt x="4070" y="4070"/>
                </a:lnTo>
                <a:lnTo>
                  <a:pt x="4070" y="0"/>
                </a:lnTo>
              </a:path>
            </a:pathLst>
          </a:custGeom>
          <a:solidFill>
            <a:srgbClr val="f4b183"/>
          </a:solidFill>
          <a:ln>
            <a:noFill/>
          </a:ln>
        </p:spPr>
      </p:sp>
      <p:sp>
        <p:nvSpPr>
          <p:cNvPr id="215" name="Freeform 7"/>
          <p:cNvSpPr/>
          <p:nvPr/>
        </p:nvSpPr>
        <p:spPr>
          <a:xfrm>
            <a:off x="2605320" y="1681920"/>
            <a:ext cx="1465560" cy="1465560"/>
          </a:xfrm>
          <a:custGeom>
            <a:avLst/>
            <a:gdLst/>
            <a:ahLst/>
            <a:rect l="0" t="0" r="r" b="b"/>
            <a:pathLst>
              <a:path w="4071" h="4071">
                <a:moveTo>
                  <a:pt x="4070" y="4070"/>
                </a:moveTo>
                <a:cubicBezTo>
                  <a:pt x="4070" y="3640"/>
                  <a:pt x="3998" y="3215"/>
                  <a:pt x="3867" y="2809"/>
                </a:cubicBezTo>
                <a:cubicBezTo>
                  <a:pt x="3736" y="2404"/>
                  <a:pt x="3540" y="2021"/>
                  <a:pt x="3290" y="1676"/>
                </a:cubicBezTo>
                <a:cubicBezTo>
                  <a:pt x="3040" y="1330"/>
                  <a:pt x="2734" y="1026"/>
                  <a:pt x="2390" y="778"/>
                </a:cubicBezTo>
                <a:cubicBezTo>
                  <a:pt x="2045" y="526"/>
                  <a:pt x="1662" y="330"/>
                  <a:pt x="1255" y="199"/>
                </a:cubicBezTo>
                <a:cubicBezTo>
                  <a:pt x="850" y="66"/>
                  <a:pt x="426" y="0"/>
                  <a:pt x="0" y="0"/>
                </a:cubicBezTo>
                <a:lnTo>
                  <a:pt x="0" y="4070"/>
                </a:lnTo>
                <a:lnTo>
                  <a:pt x="4070" y="4070"/>
                </a:lnTo>
              </a:path>
            </a:pathLst>
          </a:custGeom>
          <a:solidFill>
            <a:srgbClr val="f4b183"/>
          </a:solidFill>
          <a:ln>
            <a:noFill/>
          </a:ln>
        </p:spPr>
      </p:sp>
      <p:sp>
        <p:nvSpPr>
          <p:cNvPr id="216" name="Freeform 8"/>
          <p:cNvSpPr/>
          <p:nvPr/>
        </p:nvSpPr>
        <p:spPr>
          <a:xfrm>
            <a:off x="2605320" y="3182400"/>
            <a:ext cx="1465560" cy="1464840"/>
          </a:xfrm>
          <a:custGeom>
            <a:avLst/>
            <a:gdLst/>
            <a:ahLst/>
            <a:rect l="0" t="0" r="r" b="b"/>
            <a:pathLst>
              <a:path w="4071" h="4069">
                <a:moveTo>
                  <a:pt x="0" y="4068"/>
                </a:moveTo>
                <a:cubicBezTo>
                  <a:pt x="426" y="4068"/>
                  <a:pt x="850" y="3998"/>
                  <a:pt x="1255" y="3867"/>
                </a:cubicBezTo>
                <a:cubicBezTo>
                  <a:pt x="1662" y="3736"/>
                  <a:pt x="2045" y="3540"/>
                  <a:pt x="2390" y="3290"/>
                </a:cubicBezTo>
                <a:cubicBezTo>
                  <a:pt x="2734" y="3040"/>
                  <a:pt x="3040" y="2734"/>
                  <a:pt x="3290" y="2388"/>
                </a:cubicBezTo>
                <a:cubicBezTo>
                  <a:pt x="3540" y="2045"/>
                  <a:pt x="3736" y="1660"/>
                  <a:pt x="3867" y="1255"/>
                </a:cubicBezTo>
                <a:cubicBezTo>
                  <a:pt x="3998" y="850"/>
                  <a:pt x="4070" y="426"/>
                  <a:pt x="4070" y="0"/>
                </a:cubicBezTo>
                <a:lnTo>
                  <a:pt x="0" y="0"/>
                </a:lnTo>
                <a:lnTo>
                  <a:pt x="0" y="4068"/>
                </a:lnTo>
              </a:path>
            </a:pathLst>
          </a:custGeom>
          <a:solidFill>
            <a:srgbClr val="f4b183"/>
          </a:solidFill>
          <a:ln>
            <a:noFill/>
          </a:ln>
        </p:spPr>
      </p:sp>
      <p:sp>
        <p:nvSpPr>
          <p:cNvPr id="217" name="Freeform 9"/>
          <p:cNvSpPr/>
          <p:nvPr/>
        </p:nvSpPr>
        <p:spPr>
          <a:xfrm>
            <a:off x="1104120" y="3181680"/>
            <a:ext cx="1465560" cy="1465560"/>
          </a:xfrm>
          <a:custGeom>
            <a:avLst/>
            <a:gdLst/>
            <a:ahLst/>
            <a:rect l="0" t="0" r="r" b="b"/>
            <a:pathLst>
              <a:path w="4071" h="4071">
                <a:moveTo>
                  <a:pt x="0" y="0"/>
                </a:moveTo>
                <a:cubicBezTo>
                  <a:pt x="0" y="430"/>
                  <a:pt x="66" y="852"/>
                  <a:pt x="199" y="1257"/>
                </a:cubicBezTo>
                <a:cubicBezTo>
                  <a:pt x="330" y="1664"/>
                  <a:pt x="526" y="2047"/>
                  <a:pt x="778" y="2392"/>
                </a:cubicBezTo>
                <a:cubicBezTo>
                  <a:pt x="1026" y="2736"/>
                  <a:pt x="1330" y="3041"/>
                  <a:pt x="1676" y="3292"/>
                </a:cubicBezTo>
                <a:cubicBezTo>
                  <a:pt x="2021" y="3542"/>
                  <a:pt x="2404" y="3737"/>
                  <a:pt x="2811" y="3869"/>
                </a:cubicBezTo>
                <a:cubicBezTo>
                  <a:pt x="3215" y="4000"/>
                  <a:pt x="3640" y="4070"/>
                  <a:pt x="4070" y="4070"/>
                </a:cubicBezTo>
                <a:lnTo>
                  <a:pt x="4070" y="2"/>
                </a:lnTo>
                <a:lnTo>
                  <a:pt x="0" y="0"/>
                </a:lnTo>
              </a:path>
            </a:pathLst>
          </a:custGeom>
          <a:solidFill>
            <a:srgbClr val="f4b183"/>
          </a:solidFill>
          <a:ln>
            <a:noFill/>
          </a:ln>
        </p:spPr>
      </p:sp>
      <p:sp>
        <p:nvSpPr>
          <p:cNvPr id="218" name="TextShape 10"/>
          <p:cNvSpPr txBox="1"/>
          <p:nvPr/>
        </p:nvSpPr>
        <p:spPr>
          <a:xfrm>
            <a:off x="1355040" y="2454480"/>
            <a:ext cx="1195200" cy="543240"/>
          </a:xfrm>
          <a:prstGeom prst="rect">
            <a:avLst/>
          </a:prstGeom>
          <a:noFill/>
          <a:ln>
            <a:noFill/>
          </a:ln>
        </p:spPr>
        <p:txBody>
          <a:bodyPr lIns="0" rIns="0" tIns="0" bIns="0"/>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Subnet 1 </a:t>
            </a:r>
            <a:endParaRPr b="0" lang="en-US" sz="1800" spc="-1" strike="noStrike">
              <a:latin typeface="Arial"/>
            </a:endParaRPr>
          </a:p>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251</a:t>
            </a:r>
            <a:endParaRPr b="0" lang="en-US" sz="1800" spc="-1" strike="noStrike">
              <a:latin typeface="Arial"/>
            </a:endParaRPr>
          </a:p>
        </p:txBody>
      </p:sp>
      <p:sp>
        <p:nvSpPr>
          <p:cNvPr id="219" name="TextShape 11"/>
          <p:cNvSpPr txBox="1"/>
          <p:nvPr/>
        </p:nvSpPr>
        <p:spPr>
          <a:xfrm>
            <a:off x="2615040" y="2454840"/>
            <a:ext cx="1195200" cy="543240"/>
          </a:xfrm>
          <a:prstGeom prst="rect">
            <a:avLst/>
          </a:prstGeom>
          <a:noFill/>
          <a:ln>
            <a:noFill/>
          </a:ln>
        </p:spPr>
        <p:txBody>
          <a:bodyPr lIns="0" rIns="0" tIns="0" bIns="0"/>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Subnet 2 </a:t>
            </a:r>
            <a:endParaRPr b="0" lang="en-US" sz="1800" spc="-1" strike="noStrike">
              <a:latin typeface="Arial"/>
            </a:endParaRPr>
          </a:p>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251</a:t>
            </a:r>
            <a:endParaRPr b="0" lang="en-US" sz="1800" spc="-1" strike="noStrike">
              <a:latin typeface="Arial"/>
            </a:endParaRPr>
          </a:p>
        </p:txBody>
      </p:sp>
      <p:sp>
        <p:nvSpPr>
          <p:cNvPr id="220" name="TextShape 12"/>
          <p:cNvSpPr txBox="1"/>
          <p:nvPr/>
        </p:nvSpPr>
        <p:spPr>
          <a:xfrm>
            <a:off x="1355040" y="3426840"/>
            <a:ext cx="1195200" cy="543240"/>
          </a:xfrm>
          <a:prstGeom prst="rect">
            <a:avLst/>
          </a:prstGeom>
          <a:noFill/>
          <a:ln>
            <a:noFill/>
          </a:ln>
        </p:spPr>
        <p:txBody>
          <a:bodyPr lIns="0" rIns="0" tIns="0" bIns="0"/>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Subnet 3 </a:t>
            </a:r>
            <a:endParaRPr b="0" lang="en-US" sz="1800" spc="-1" strike="noStrike">
              <a:latin typeface="Arial"/>
            </a:endParaRPr>
          </a:p>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251</a:t>
            </a:r>
            <a:endParaRPr b="0" lang="en-US" sz="1800" spc="-1" strike="noStrike">
              <a:latin typeface="Arial"/>
            </a:endParaRPr>
          </a:p>
        </p:txBody>
      </p:sp>
      <p:sp>
        <p:nvSpPr>
          <p:cNvPr id="221" name="TextShape 13"/>
          <p:cNvSpPr txBox="1"/>
          <p:nvPr/>
        </p:nvSpPr>
        <p:spPr>
          <a:xfrm>
            <a:off x="2615040" y="3390840"/>
            <a:ext cx="1195200" cy="543240"/>
          </a:xfrm>
          <a:prstGeom prst="rect">
            <a:avLst/>
          </a:prstGeom>
          <a:noFill/>
          <a:ln>
            <a:noFill/>
          </a:ln>
        </p:spPr>
        <p:txBody>
          <a:bodyPr lIns="0" rIns="0" tIns="0" bIns="0"/>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Subnet 4 </a:t>
            </a:r>
            <a:endParaRPr b="0" lang="en-US" sz="1800" spc="-1" strike="noStrike">
              <a:latin typeface="Arial"/>
            </a:endParaRPr>
          </a:p>
          <a:p>
            <a:r>
              <a:rPr b="0" lang="en-US" sz="1800" spc="-1" strike="noStrike">
                <a:solidFill>
                  <a:srgbClr val="000000"/>
                </a:solidFill>
                <a:latin typeface="Raleway"/>
                <a:ea typeface="Arial"/>
              </a:rPr>
              <a:t>        </a:t>
            </a:r>
            <a:r>
              <a:rPr b="0" lang="en-US" sz="1800" spc="-1" strike="noStrike">
                <a:solidFill>
                  <a:srgbClr val="000000"/>
                </a:solidFill>
                <a:latin typeface="Raleway"/>
                <a:ea typeface="Arial"/>
              </a:rPr>
              <a:t>251</a:t>
            </a:r>
            <a:endParaRPr b="0" lang="en-US" sz="18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Resim 3" descr=""/>
          <p:cNvPicPr/>
          <p:nvPr/>
        </p:nvPicPr>
        <p:blipFill>
          <a:blip r:embed="rId1"/>
          <a:stretch/>
        </p:blipFill>
        <p:spPr>
          <a:xfrm>
            <a:off x="0" y="-1550160"/>
            <a:ext cx="12191760" cy="5291280"/>
          </a:xfrm>
          <a:prstGeom prst="rect">
            <a:avLst/>
          </a:prstGeom>
          <a:ln>
            <a:noFill/>
          </a:ln>
        </p:spPr>
      </p:pic>
      <p:sp>
        <p:nvSpPr>
          <p:cNvPr id="223"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24"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VPC</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Diagram II</a:t>
            </a:r>
            <a:endParaRPr b="0" lang="en-US" sz="3200" spc="-1" strike="noStrike">
              <a:latin typeface="Arial"/>
            </a:endParaRPr>
          </a:p>
        </p:txBody>
      </p:sp>
      <p:pic>
        <p:nvPicPr>
          <p:cNvPr id="225" name="Resim 12" descr=""/>
          <p:cNvPicPr/>
          <p:nvPr/>
        </p:nvPicPr>
        <p:blipFill>
          <a:blip r:embed="rId2"/>
          <a:stretch/>
        </p:blipFill>
        <p:spPr>
          <a:xfrm>
            <a:off x="335520" y="346320"/>
            <a:ext cx="806760" cy="806760"/>
          </a:xfrm>
          <a:prstGeom prst="rect">
            <a:avLst/>
          </a:prstGeom>
          <a:ln>
            <a:noFill/>
          </a:ln>
        </p:spPr>
      </p:pic>
      <p:sp>
        <p:nvSpPr>
          <p:cNvPr id="226"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227" name="CustomShape 4"/>
          <p:cNvSpPr/>
          <p:nvPr/>
        </p:nvSpPr>
        <p:spPr>
          <a:xfrm>
            <a:off x="1904040" y="2864880"/>
            <a:ext cx="8663400" cy="2954520"/>
          </a:xfrm>
          <a:prstGeom prst="roundRect">
            <a:avLst>
              <a:gd name="adj" fmla="val 9818"/>
            </a:avLst>
          </a:prstGeom>
          <a:noFill/>
          <a:ln w="10080">
            <a:solidFill>
              <a:srgbClr val="ed1c24"/>
            </a:solidFill>
            <a:round/>
          </a:ln>
          <a:effectLst>
            <a:outerShdw dist="23040" dir="5400000">
              <a:srgbClr val="ce181e">
                <a:alpha val="35000"/>
              </a:srgbClr>
            </a:outerShdw>
          </a:effectLst>
        </p:spPr>
        <p:style>
          <a:lnRef idx="0"/>
          <a:fillRef idx="0"/>
          <a:effectRef idx="0"/>
          <a:fontRef idx="minor"/>
        </p:style>
      </p:sp>
      <p:sp>
        <p:nvSpPr>
          <p:cNvPr id="228" name="CustomShape 5"/>
          <p:cNvSpPr/>
          <p:nvPr/>
        </p:nvSpPr>
        <p:spPr>
          <a:xfrm>
            <a:off x="1278000" y="2479320"/>
            <a:ext cx="9811800" cy="354852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229" name="Picture 35" descr=""/>
          <p:cNvPicPr/>
          <p:nvPr/>
        </p:nvPicPr>
        <p:blipFill>
          <a:blip r:embed="rId3"/>
          <a:stretch/>
        </p:blipFill>
        <p:spPr>
          <a:xfrm>
            <a:off x="1101960" y="2165400"/>
            <a:ext cx="702720" cy="702720"/>
          </a:xfrm>
          <a:prstGeom prst="rect">
            <a:avLst/>
          </a:prstGeom>
          <a:ln>
            <a:noFill/>
          </a:ln>
        </p:spPr>
      </p:pic>
      <p:pic>
        <p:nvPicPr>
          <p:cNvPr id="230" name="Picture 44" descr=""/>
          <p:cNvPicPr/>
          <p:nvPr/>
        </p:nvPicPr>
        <p:blipFill>
          <a:blip r:embed="rId4"/>
          <a:stretch/>
        </p:blipFill>
        <p:spPr>
          <a:xfrm>
            <a:off x="1782000" y="2707200"/>
            <a:ext cx="561600" cy="365760"/>
          </a:xfrm>
          <a:prstGeom prst="rect">
            <a:avLst/>
          </a:prstGeom>
          <a:ln>
            <a:noFill/>
          </a:ln>
        </p:spPr>
      </p:pic>
      <p:sp>
        <p:nvSpPr>
          <p:cNvPr id="231" name="CustomShape 6"/>
          <p:cNvSpPr/>
          <p:nvPr/>
        </p:nvSpPr>
        <p:spPr>
          <a:xfrm>
            <a:off x="5165640" y="3007800"/>
            <a:ext cx="2296080" cy="23940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32" name="CustomShape 7"/>
          <p:cNvSpPr/>
          <p:nvPr/>
        </p:nvSpPr>
        <p:spPr>
          <a:xfrm>
            <a:off x="2322000" y="3007800"/>
            <a:ext cx="2296080" cy="23940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33" name="CustomShape 8"/>
          <p:cNvSpPr/>
          <p:nvPr/>
        </p:nvSpPr>
        <p:spPr>
          <a:xfrm>
            <a:off x="8062920" y="3007800"/>
            <a:ext cx="2296080" cy="23940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34" name="CustomShape 9"/>
          <p:cNvSpPr/>
          <p:nvPr/>
        </p:nvSpPr>
        <p:spPr>
          <a:xfrm>
            <a:off x="2217240" y="5462280"/>
            <a:ext cx="2591280" cy="260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79448"/>
                </a:solidFill>
                <a:latin typeface="Antipasto Pro"/>
                <a:ea typeface="Antipasto Pro"/>
              </a:rPr>
              <a:t>Availability Zone A</a:t>
            </a:r>
            <a:endParaRPr b="0" lang="en-US" sz="1800" spc="-1" strike="noStrike">
              <a:latin typeface="Arial"/>
            </a:endParaRPr>
          </a:p>
        </p:txBody>
      </p:sp>
      <p:sp>
        <p:nvSpPr>
          <p:cNvPr id="235" name="CustomShape 10"/>
          <p:cNvSpPr/>
          <p:nvPr/>
        </p:nvSpPr>
        <p:spPr>
          <a:xfrm>
            <a:off x="5035680" y="5462280"/>
            <a:ext cx="2591280" cy="260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79448"/>
                </a:solidFill>
                <a:latin typeface="Antipasto Pro"/>
                <a:ea typeface="Antipasto Pro"/>
              </a:rPr>
              <a:t>Availability Zone B</a:t>
            </a:r>
            <a:endParaRPr b="0" lang="en-US" sz="1800" spc="-1" strike="noStrike">
              <a:latin typeface="Arial"/>
            </a:endParaRPr>
          </a:p>
        </p:txBody>
      </p:sp>
      <p:sp>
        <p:nvSpPr>
          <p:cNvPr id="236" name="CustomShape 11"/>
          <p:cNvSpPr/>
          <p:nvPr/>
        </p:nvSpPr>
        <p:spPr>
          <a:xfrm>
            <a:off x="7958520" y="5462280"/>
            <a:ext cx="2591280" cy="260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79448"/>
                </a:solidFill>
                <a:latin typeface="Antipasto Pro"/>
                <a:ea typeface="Antipasto Pro"/>
              </a:rPr>
              <a:t>Availability Zone C</a:t>
            </a:r>
            <a:endParaRPr b="0" lang="en-US" sz="1800" spc="-1" strike="noStrike">
              <a:latin typeface="Arial"/>
            </a:endParaRPr>
          </a:p>
        </p:txBody>
      </p:sp>
      <p:sp>
        <p:nvSpPr>
          <p:cNvPr id="237" name="CustomShape 12"/>
          <p:cNvSpPr/>
          <p:nvPr/>
        </p:nvSpPr>
        <p:spPr>
          <a:xfrm>
            <a:off x="1621080" y="2086200"/>
            <a:ext cx="3309840" cy="501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Raleway"/>
                <a:ea typeface="Raleway"/>
              </a:rPr>
              <a:t>Ireland Region ( eu-west-1 )</a:t>
            </a:r>
            <a:endParaRPr b="0" lang="en-US" sz="1800" spc="-1" strike="noStrike">
              <a:latin typeface="Arial"/>
            </a:endParaRPr>
          </a:p>
        </p:txBody>
      </p:sp>
      <p:sp>
        <p:nvSpPr>
          <p:cNvPr id="238" name="CustomShape 13"/>
          <p:cNvSpPr/>
          <p:nvPr/>
        </p:nvSpPr>
        <p:spPr>
          <a:xfrm>
            <a:off x="2225160" y="2539440"/>
            <a:ext cx="270576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Raleway"/>
                <a:ea typeface="Raleway"/>
              </a:rPr>
              <a:t>10.0.0.0/16</a:t>
            </a:r>
            <a:endParaRPr b="0" lang="en-US" sz="1800" spc="-1" strike="noStrike">
              <a:latin typeface="Arial"/>
            </a:endParaRPr>
          </a:p>
        </p:txBody>
      </p:sp>
      <p:grpSp>
        <p:nvGrpSpPr>
          <p:cNvPr id="239" name="Group 14"/>
          <p:cNvGrpSpPr/>
          <p:nvPr/>
        </p:nvGrpSpPr>
        <p:grpSpPr>
          <a:xfrm>
            <a:off x="8242920" y="3264840"/>
            <a:ext cx="1906920" cy="1886400"/>
            <a:chOff x="8242920" y="3264840"/>
            <a:chExt cx="1906920" cy="1886400"/>
          </a:xfrm>
        </p:grpSpPr>
        <p:sp>
          <p:nvSpPr>
            <p:cNvPr id="240" name="CustomShape 15"/>
            <p:cNvSpPr/>
            <p:nvPr/>
          </p:nvSpPr>
          <p:spPr>
            <a:xfrm>
              <a:off x="8481600" y="3751920"/>
              <a:ext cx="1519920" cy="603720"/>
            </a:xfrm>
            <a:prstGeom prst="rect">
              <a:avLst/>
            </a:prstGeom>
            <a:noFill/>
            <a:ln>
              <a:noFill/>
            </a:ln>
          </p:spPr>
          <p:style>
            <a:lnRef idx="0"/>
            <a:fillRef idx="0"/>
            <a:effectRef idx="0"/>
            <a:fontRef idx="minor"/>
          </p:style>
          <p:txBody>
            <a:bodyPr lIns="90000" rIns="90000" tIns="45000" bIns="45000"/>
            <a:p>
              <a:pPr algn="ctr">
                <a:lnSpc>
                  <a:spcPct val="100000"/>
                </a:lnSpc>
                <a:spcBef>
                  <a:spcPts val="289"/>
                </a:spcBef>
              </a:pPr>
              <a:r>
                <a:rPr b="0" lang="en-US" sz="1800" spc="-1" strike="noStrike">
                  <a:solidFill>
                    <a:srgbClr val="0066b3"/>
                  </a:solidFill>
                  <a:latin typeface="Raleway"/>
                  <a:ea typeface="Raleway"/>
                </a:rPr>
                <a:t>Private subne</a:t>
              </a:r>
              <a:r>
                <a:rPr b="0" lang="en-US" sz="1800" spc="-1" strike="noStrike">
                  <a:solidFill>
                    <a:srgbClr val="21409a"/>
                  </a:solidFill>
                  <a:latin typeface="Raleway"/>
                  <a:ea typeface="Raleway"/>
                </a:rPr>
                <a:t>t</a:t>
              </a:r>
              <a:endParaRPr b="0" lang="en-US" sz="1800" spc="-1" strike="noStrike">
                <a:latin typeface="Arial"/>
              </a:endParaRPr>
            </a:p>
            <a:p>
              <a:pPr algn="ctr">
                <a:lnSpc>
                  <a:spcPct val="100000"/>
                </a:lnSpc>
                <a:spcBef>
                  <a:spcPts val="289"/>
                </a:spcBef>
              </a:pPr>
              <a:r>
                <a:rPr b="0" lang="en-US" sz="1800" spc="-1" strike="noStrike">
                  <a:solidFill>
                    <a:srgbClr val="0066b3"/>
                  </a:solidFill>
                  <a:latin typeface="Raleway"/>
                  <a:ea typeface="Raleway"/>
                </a:rPr>
                <a:t>10.0.4.0/23</a:t>
              </a:r>
              <a:endParaRPr b="0" lang="en-US" sz="1800" spc="-1" strike="noStrike">
                <a:latin typeface="Arial"/>
              </a:endParaRPr>
            </a:p>
          </p:txBody>
        </p:sp>
        <p:sp>
          <p:nvSpPr>
            <p:cNvPr id="241" name="CustomShape 16"/>
            <p:cNvSpPr/>
            <p:nvPr/>
          </p:nvSpPr>
          <p:spPr>
            <a:xfrm>
              <a:off x="8242920" y="3264840"/>
              <a:ext cx="1906920" cy="1886400"/>
            </a:xfrm>
            <a:prstGeom prst="roundRect">
              <a:avLst>
                <a:gd name="adj" fmla="val 9818"/>
              </a:avLst>
            </a:prstGeom>
            <a:noFill/>
            <a:ln w="19080">
              <a:solidFill>
                <a:srgbClr val="0066b3"/>
              </a:solidFill>
              <a:round/>
            </a:ln>
            <a:effectLst>
              <a:outerShdw dist="23040" dir="5400000">
                <a:srgbClr val="000000">
                  <a:alpha val="35000"/>
                </a:srgbClr>
              </a:outerShdw>
            </a:effectLst>
          </p:spPr>
          <p:style>
            <a:lnRef idx="0"/>
            <a:fillRef idx="0"/>
            <a:effectRef idx="0"/>
            <a:fontRef idx="minor"/>
          </p:style>
        </p:sp>
      </p:grpSp>
      <p:grpSp>
        <p:nvGrpSpPr>
          <p:cNvPr id="242" name="Group 17"/>
          <p:cNvGrpSpPr/>
          <p:nvPr/>
        </p:nvGrpSpPr>
        <p:grpSpPr>
          <a:xfrm>
            <a:off x="5408280" y="3264840"/>
            <a:ext cx="1906920" cy="1886400"/>
            <a:chOff x="5408280" y="3264840"/>
            <a:chExt cx="1906920" cy="1886400"/>
          </a:xfrm>
        </p:grpSpPr>
        <p:sp>
          <p:nvSpPr>
            <p:cNvPr id="243" name="CustomShape 18"/>
            <p:cNvSpPr/>
            <p:nvPr/>
          </p:nvSpPr>
          <p:spPr>
            <a:xfrm>
              <a:off x="5553720" y="3751920"/>
              <a:ext cx="1519920" cy="603720"/>
            </a:xfrm>
            <a:prstGeom prst="rect">
              <a:avLst/>
            </a:prstGeom>
            <a:noFill/>
            <a:ln>
              <a:noFill/>
            </a:ln>
          </p:spPr>
          <p:style>
            <a:lnRef idx="0"/>
            <a:fillRef idx="0"/>
            <a:effectRef idx="0"/>
            <a:fontRef idx="minor"/>
          </p:style>
          <p:txBody>
            <a:bodyPr lIns="90000" rIns="90000" tIns="45000" bIns="45000"/>
            <a:p>
              <a:pPr algn="ctr">
                <a:lnSpc>
                  <a:spcPct val="100000"/>
                </a:lnSpc>
                <a:spcBef>
                  <a:spcPts val="289"/>
                </a:spcBef>
              </a:pPr>
              <a:r>
                <a:rPr b="0" lang="en-US" sz="1800" spc="-1" strike="noStrike">
                  <a:solidFill>
                    <a:srgbClr val="0066b3"/>
                  </a:solidFill>
                  <a:latin typeface="Raleway"/>
                  <a:ea typeface="Raleway"/>
                </a:rPr>
                <a:t>Private subne</a:t>
              </a:r>
              <a:r>
                <a:rPr b="0" lang="en-US" sz="1800" spc="-1" strike="noStrike">
                  <a:solidFill>
                    <a:srgbClr val="21409a"/>
                  </a:solidFill>
                  <a:latin typeface="Raleway"/>
                  <a:ea typeface="Raleway"/>
                </a:rPr>
                <a:t>t</a:t>
              </a:r>
              <a:endParaRPr b="0" lang="en-US" sz="1800" spc="-1" strike="noStrike">
                <a:latin typeface="Arial"/>
              </a:endParaRPr>
            </a:p>
            <a:p>
              <a:pPr algn="ctr">
                <a:lnSpc>
                  <a:spcPct val="100000"/>
                </a:lnSpc>
                <a:spcBef>
                  <a:spcPts val="289"/>
                </a:spcBef>
              </a:pPr>
              <a:r>
                <a:rPr b="0" lang="en-US" sz="1800" spc="-1" strike="noStrike">
                  <a:solidFill>
                    <a:srgbClr val="0066b3"/>
                  </a:solidFill>
                  <a:latin typeface="Raleway"/>
                  <a:ea typeface="Raleway"/>
                </a:rPr>
                <a:t>10.0.2.0/23</a:t>
              </a:r>
              <a:endParaRPr b="0" lang="en-US" sz="1800" spc="-1" strike="noStrike">
                <a:latin typeface="Arial"/>
              </a:endParaRPr>
            </a:p>
          </p:txBody>
        </p:sp>
        <p:sp>
          <p:nvSpPr>
            <p:cNvPr id="244" name="CustomShape 19"/>
            <p:cNvSpPr/>
            <p:nvPr/>
          </p:nvSpPr>
          <p:spPr>
            <a:xfrm>
              <a:off x="5408280" y="3264840"/>
              <a:ext cx="1906920" cy="1886400"/>
            </a:xfrm>
            <a:prstGeom prst="roundRect">
              <a:avLst>
                <a:gd name="adj" fmla="val 9818"/>
              </a:avLst>
            </a:prstGeom>
            <a:noFill/>
            <a:ln w="19080">
              <a:solidFill>
                <a:srgbClr val="0066b3"/>
              </a:solidFill>
              <a:round/>
            </a:ln>
            <a:effectLst>
              <a:outerShdw dist="23040" dir="5400000">
                <a:srgbClr val="000000">
                  <a:alpha val="35000"/>
                </a:srgbClr>
              </a:outerShdw>
            </a:effectLst>
          </p:spPr>
          <p:style>
            <a:lnRef idx="0"/>
            <a:fillRef idx="0"/>
            <a:effectRef idx="0"/>
            <a:fontRef idx="minor"/>
          </p:style>
        </p:sp>
      </p:grpSp>
      <p:grpSp>
        <p:nvGrpSpPr>
          <p:cNvPr id="245" name="Group 20"/>
          <p:cNvGrpSpPr/>
          <p:nvPr/>
        </p:nvGrpSpPr>
        <p:grpSpPr>
          <a:xfrm>
            <a:off x="2507760" y="3264840"/>
            <a:ext cx="1906920" cy="1886400"/>
            <a:chOff x="2507760" y="3264840"/>
            <a:chExt cx="1906920" cy="1886400"/>
          </a:xfrm>
        </p:grpSpPr>
        <p:sp>
          <p:nvSpPr>
            <p:cNvPr id="246" name="CustomShape 21"/>
            <p:cNvSpPr/>
            <p:nvPr/>
          </p:nvSpPr>
          <p:spPr>
            <a:xfrm>
              <a:off x="2710080" y="3765240"/>
              <a:ext cx="1519920" cy="603720"/>
            </a:xfrm>
            <a:prstGeom prst="rect">
              <a:avLst/>
            </a:prstGeom>
            <a:noFill/>
            <a:ln>
              <a:noFill/>
            </a:ln>
          </p:spPr>
          <p:style>
            <a:lnRef idx="0"/>
            <a:fillRef idx="0"/>
            <a:effectRef idx="0"/>
            <a:fontRef idx="minor"/>
          </p:style>
          <p:txBody>
            <a:bodyPr lIns="90000" rIns="90000" tIns="45000" bIns="45000"/>
            <a:p>
              <a:pPr algn="ctr">
                <a:lnSpc>
                  <a:spcPct val="100000"/>
                </a:lnSpc>
                <a:spcBef>
                  <a:spcPts val="289"/>
                </a:spcBef>
              </a:pPr>
              <a:r>
                <a:rPr b="0" lang="en-US" sz="1800" spc="-1" strike="noStrike">
                  <a:solidFill>
                    <a:srgbClr val="0066b3"/>
                  </a:solidFill>
                  <a:latin typeface="Raleway"/>
                  <a:ea typeface="Raleway"/>
                </a:rPr>
                <a:t>Public subne</a:t>
              </a:r>
              <a:r>
                <a:rPr b="0" lang="en-US" sz="1800" spc="-1" strike="noStrike">
                  <a:solidFill>
                    <a:srgbClr val="21409a"/>
                  </a:solidFill>
                  <a:latin typeface="Raleway"/>
                  <a:ea typeface="Raleway"/>
                </a:rPr>
                <a:t>t</a:t>
              </a:r>
              <a:endParaRPr b="0" lang="en-US" sz="1800" spc="-1" strike="noStrike">
                <a:latin typeface="Arial"/>
              </a:endParaRPr>
            </a:p>
            <a:p>
              <a:pPr algn="ctr">
                <a:lnSpc>
                  <a:spcPct val="100000"/>
                </a:lnSpc>
                <a:spcBef>
                  <a:spcPts val="289"/>
                </a:spcBef>
              </a:pPr>
              <a:r>
                <a:rPr b="0" lang="en-US" sz="1800" spc="-1" strike="noStrike">
                  <a:solidFill>
                    <a:srgbClr val="0066b3"/>
                  </a:solidFill>
                  <a:latin typeface="Raleway"/>
                  <a:ea typeface="Raleway"/>
                </a:rPr>
                <a:t>10.0.1.0/24</a:t>
              </a:r>
              <a:endParaRPr b="0" lang="en-US" sz="1800" spc="-1" strike="noStrike">
                <a:latin typeface="Arial"/>
              </a:endParaRPr>
            </a:p>
          </p:txBody>
        </p:sp>
        <p:sp>
          <p:nvSpPr>
            <p:cNvPr id="247" name="CustomShape 22"/>
            <p:cNvSpPr/>
            <p:nvPr/>
          </p:nvSpPr>
          <p:spPr>
            <a:xfrm>
              <a:off x="2507760" y="3264840"/>
              <a:ext cx="1906920" cy="1886400"/>
            </a:xfrm>
            <a:prstGeom prst="roundRect">
              <a:avLst>
                <a:gd name="adj" fmla="val 9818"/>
              </a:avLst>
            </a:prstGeom>
            <a:noFill/>
            <a:ln w="19080">
              <a:solidFill>
                <a:srgbClr val="0066b3"/>
              </a:solidFill>
              <a:round/>
            </a:ln>
            <a:effectLst>
              <a:outerShdw dist="23040" dir="5400000">
                <a:srgbClr val="000000">
                  <a:alpha val="35000"/>
                </a:srgbClr>
              </a:outerShdw>
            </a:effectLst>
          </p:spPr>
          <p:style>
            <a:lnRef idx="0"/>
            <a:fillRef idx="0"/>
            <a:effectRef idx="0"/>
            <a:fontRef idx="minor"/>
          </p:style>
        </p:sp>
      </p:grpSp>
    </p:spTree>
  </p:cSld>
  <p:timing>
    <p:tnLst>
      <p:par>
        <p:cTn id="38" dur="indefinite" restart="never" nodeType="tmRoot">
          <p:childTnLst>
            <p:seq>
              <p:cTn id="39" dur="indefinite" nodeType="mainSeq">
                <p:childTnLst>
                  <p:par>
                    <p:cTn id="40" fill="hold">
                      <p:stCondLst>
                        <p:cond delay="indefinite"/>
                      </p:stCondLst>
                      <p:childTnLst>
                        <p:par>
                          <p:cTn id="41" fill="hold">
                            <p:stCondLst>
                              <p:cond delay="0"/>
                            </p:stCondLst>
                            <p:childTnLst>
                              <p:par>
                                <p:cTn id="42" nodeType="clickEffect" fill="hold" presetClass="entr" presetID="3" presetSubtype="10">
                                  <p:stCondLst>
                                    <p:cond delay="0"/>
                                  </p:stCondLst>
                                  <p:childTnLst>
                                    <p:set>
                                      <p:cBhvr>
                                        <p:cTn id="43" dur="1" fill="hold">
                                          <p:stCondLst>
                                            <p:cond delay="0"/>
                                          </p:stCondLst>
                                        </p:cTn>
                                        <p:tgtEl>
                                          <p:spTgt spid="245"/>
                                        </p:tgtEl>
                                        <p:attrNameLst>
                                          <p:attrName>style.visibility</p:attrName>
                                        </p:attrNameLst>
                                      </p:cBhvr>
                                      <p:to>
                                        <p:strVal val="visible"/>
                                      </p:to>
                                    </p:set>
                                    <p:animEffect filter="blinds(horizontal)" transition="in">
                                      <p:cBhvr additive="repl">
                                        <p:cTn id="44" dur="500"/>
                                        <p:tgtEl>
                                          <p:spTgt spid="245"/>
                                        </p:tgtEl>
                                      </p:cBhvr>
                                    </p:animEffec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3" presetSubtype="10">
                                  <p:stCondLst>
                                    <p:cond delay="0"/>
                                  </p:stCondLst>
                                  <p:childTnLst>
                                    <p:set>
                                      <p:cBhvr>
                                        <p:cTn id="48" dur="1" fill="hold">
                                          <p:stCondLst>
                                            <p:cond delay="0"/>
                                          </p:stCondLst>
                                        </p:cTn>
                                        <p:tgtEl>
                                          <p:spTgt spid="242"/>
                                        </p:tgtEl>
                                        <p:attrNameLst>
                                          <p:attrName>style.visibility</p:attrName>
                                        </p:attrNameLst>
                                      </p:cBhvr>
                                      <p:to>
                                        <p:strVal val="visible"/>
                                      </p:to>
                                    </p:set>
                                    <p:animEffect filter="blinds(horizontal)" transition="in">
                                      <p:cBhvr additive="repl">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nodeType="clickEffect" fill="hold" presetClass="entr" presetID="3" presetSubtype="10">
                                  <p:stCondLst>
                                    <p:cond delay="0"/>
                                  </p:stCondLst>
                                  <p:childTnLst>
                                    <p:set>
                                      <p:cBhvr>
                                        <p:cTn id="53" dur="1" fill="hold">
                                          <p:stCondLst>
                                            <p:cond delay="0"/>
                                          </p:stCondLst>
                                        </p:cTn>
                                        <p:tgtEl>
                                          <p:spTgt spid="239"/>
                                        </p:tgtEl>
                                        <p:attrNameLst>
                                          <p:attrName>style.visibility</p:attrName>
                                        </p:attrNameLst>
                                      </p:cBhvr>
                                      <p:to>
                                        <p:strVal val="visible"/>
                                      </p:to>
                                    </p:set>
                                    <p:animEffect filter="blinds(horizontal)" transition="in">
                                      <p:cBhvr additive="repl">
                                        <p:cTn id="54" dur="500"/>
                                        <p:tgtEl>
                                          <p:spTgt spid="23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Resim 3" descr=""/>
          <p:cNvPicPr/>
          <p:nvPr/>
        </p:nvPicPr>
        <p:blipFill>
          <a:blip r:embed="rId1"/>
          <a:stretch/>
        </p:blipFill>
        <p:spPr>
          <a:xfrm>
            <a:off x="0" y="0"/>
            <a:ext cx="12191760" cy="6857640"/>
          </a:xfrm>
          <a:prstGeom prst="rect">
            <a:avLst/>
          </a:prstGeom>
          <a:ln>
            <a:noFill/>
          </a:ln>
        </p:spPr>
      </p:pic>
      <p:sp>
        <p:nvSpPr>
          <p:cNvPr id="249"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50"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Route</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Tables</a:t>
            </a:r>
            <a:endParaRPr b="0" lang="en-US" sz="3200" spc="-1" strike="noStrike">
              <a:latin typeface="Arial"/>
            </a:endParaRPr>
          </a:p>
        </p:txBody>
      </p:sp>
      <p:pic>
        <p:nvPicPr>
          <p:cNvPr id="251" name="Resim 12" descr=""/>
          <p:cNvPicPr/>
          <p:nvPr/>
        </p:nvPicPr>
        <p:blipFill>
          <a:blip r:embed="rId2"/>
          <a:stretch/>
        </p:blipFill>
        <p:spPr>
          <a:xfrm>
            <a:off x="335520" y="346320"/>
            <a:ext cx="806760" cy="806760"/>
          </a:xfrm>
          <a:prstGeom prst="rect">
            <a:avLst/>
          </a:prstGeom>
          <a:ln>
            <a:noFill/>
          </a:ln>
        </p:spPr>
      </p:pic>
      <p:sp>
        <p:nvSpPr>
          <p:cNvPr id="252"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253" name="CustomShape 4"/>
          <p:cNvSpPr/>
          <p:nvPr/>
        </p:nvSpPr>
        <p:spPr>
          <a:xfrm>
            <a:off x="6489360" y="749880"/>
            <a:ext cx="4972680" cy="502812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AWS kaynakları arasında network trafiğini yönlendirmek için kullanılırlar.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Route tabler network trafiğinin yönlendirilmesi için bir kurallar seti barındırır.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Her VPC’ye ait bir ana Route table vardır.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İstenilirse özel route tablelar oluşturulur.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Bütün subnetler bir adet route table ile ilişkilendirilmek zorundalar.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En iyi pratik olarak her subnet için özel bir route table kullanmaktır.</a:t>
            </a:r>
            <a:endParaRPr b="0" lang="en-US" sz="1800" spc="-1" strike="noStrike">
              <a:latin typeface="Arial"/>
            </a:endParaRPr>
          </a:p>
          <a:p>
            <a:pPr>
              <a:lnSpc>
                <a:spcPct val="150000"/>
              </a:lnSpc>
            </a:pPr>
            <a:r>
              <a:rPr b="0" lang="en-US" sz="1800" spc="-1" strike="noStrike">
                <a:solidFill>
                  <a:srgbClr val="000000"/>
                </a:solidFill>
                <a:latin typeface="Raleway"/>
                <a:ea typeface="Raleway"/>
              </a:rPr>
              <a:t> </a:t>
            </a:r>
            <a:endParaRPr b="0" lang="en-US" sz="1800" spc="-1" strike="noStrike">
              <a:latin typeface="Arial"/>
            </a:endParaRPr>
          </a:p>
        </p:txBody>
      </p:sp>
      <p:sp>
        <p:nvSpPr>
          <p:cNvPr id="254" name="CustomShape 5"/>
          <p:cNvSpPr/>
          <p:nvPr/>
        </p:nvSpPr>
        <p:spPr>
          <a:xfrm>
            <a:off x="3101040" y="2590920"/>
            <a:ext cx="3153600" cy="1963800"/>
          </a:xfrm>
          <a:prstGeom prst="rect">
            <a:avLst/>
          </a:prstGeom>
          <a:solidFill>
            <a:srgbClr val="ffffff"/>
          </a:solidFill>
          <a:ln w="19080">
            <a:solidFill>
              <a:srgbClr val="43729d"/>
            </a:solidFill>
            <a:miter/>
          </a:ln>
        </p:spPr>
        <p:style>
          <a:lnRef idx="0"/>
          <a:fillRef idx="0"/>
          <a:effectRef idx="0"/>
          <a:fontRef idx="minor"/>
        </p:style>
      </p:sp>
      <p:graphicFrame>
        <p:nvGraphicFramePr>
          <p:cNvPr id="255" name="Table 6"/>
          <p:cNvGraphicFramePr/>
          <p:nvPr/>
        </p:nvGraphicFramePr>
        <p:xfrm>
          <a:off x="3200400" y="3092040"/>
          <a:ext cx="2925720" cy="874800"/>
        </p:xfrm>
        <a:graphic>
          <a:graphicData uri="http://schemas.openxmlformats.org/drawingml/2006/table">
            <a:tbl>
              <a:tblPr/>
              <a:tblGrid>
                <a:gridCol w="1797840"/>
                <a:gridCol w="1128240"/>
              </a:tblGrid>
              <a:tr h="490320">
                <a:tc>
                  <a:txBody>
                    <a:bodyPr lIns="125640" rIns="125640" tIns="62640" bIns="62640"/>
                    <a:p>
                      <a:pPr algn="ctr">
                        <a:lnSpc>
                          <a:spcPct val="100000"/>
                        </a:lnSpc>
                      </a:pPr>
                      <a:r>
                        <a:rPr b="1" lang="en-US" sz="1700" spc="-1" strike="noStrike">
                          <a:solidFill>
                            <a:srgbClr val="ffffff"/>
                          </a:solidFill>
                          <a:latin typeface="Ubuntu"/>
                          <a:ea typeface="Amazon Ember"/>
                        </a:rPr>
                        <a:t>Destination</a:t>
                      </a:r>
                      <a:endParaRPr b="0" lang="en-US" sz="1700" spc="-1" strike="noStrike">
                        <a:latin typeface="Arial"/>
                      </a:endParaRPr>
                    </a:p>
                  </a:txBody>
                  <a:tcPr marL="125640" marR="1256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c>
                  <a:txBody>
                    <a:bodyPr lIns="125640" rIns="125640" tIns="62640" bIns="62640"/>
                    <a:p>
                      <a:pPr algn="ctr">
                        <a:lnSpc>
                          <a:spcPct val="100000"/>
                        </a:lnSpc>
                      </a:pPr>
                      <a:r>
                        <a:rPr b="1" lang="en-US" sz="1700" spc="-1" strike="noStrike">
                          <a:solidFill>
                            <a:srgbClr val="ffffff"/>
                          </a:solidFill>
                          <a:latin typeface="Ubuntu"/>
                          <a:ea typeface="Amazon Ember"/>
                        </a:rPr>
                        <a:t>Target</a:t>
                      </a:r>
                      <a:endParaRPr b="0" lang="en-US" sz="1700" spc="-1" strike="noStrike">
                        <a:latin typeface="Arial"/>
                      </a:endParaRPr>
                    </a:p>
                  </a:txBody>
                  <a:tcPr marL="125640" marR="1256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r>
              <a:tr h="384840">
                <a:tc>
                  <a:txBody>
                    <a:bodyPr lIns="125640" rIns="125640" tIns="62640" bIns="62640"/>
                    <a:p>
                      <a:pPr algn="ctr">
                        <a:lnSpc>
                          <a:spcPct val="100000"/>
                        </a:lnSpc>
                      </a:pPr>
                      <a:r>
                        <a:rPr b="0" lang="en-US" sz="1700" spc="-1" strike="noStrike">
                          <a:solidFill>
                            <a:srgbClr val="000000"/>
                          </a:solidFill>
                          <a:latin typeface="Ubuntu"/>
                          <a:ea typeface="Amazon Ember"/>
                        </a:rPr>
                        <a:t>10.0.0.0/16</a:t>
                      </a:r>
                      <a:endParaRPr b="0" lang="en-US" sz="1700" spc="-1" strike="noStrike">
                        <a:latin typeface="Arial"/>
                      </a:endParaRPr>
                    </a:p>
                  </a:txBody>
                  <a:tcPr marL="125640" marR="1256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lIns="125640" rIns="125640" tIns="62640" bIns="62640"/>
                    <a:p>
                      <a:pPr algn="ctr">
                        <a:lnSpc>
                          <a:spcPct val="100000"/>
                        </a:lnSpc>
                      </a:pPr>
                      <a:r>
                        <a:rPr b="0" lang="en-US" sz="1700" spc="-1" strike="noStrike">
                          <a:solidFill>
                            <a:srgbClr val="000000"/>
                          </a:solidFill>
                          <a:latin typeface="Ubuntu"/>
                          <a:ea typeface="Amazon Ember"/>
                        </a:rPr>
                        <a:t> </a:t>
                      </a:r>
                      <a:r>
                        <a:rPr b="0" lang="en-US" sz="1700" spc="-1" strike="noStrike">
                          <a:solidFill>
                            <a:srgbClr val="000000"/>
                          </a:solidFill>
                          <a:latin typeface="Ubuntu"/>
                          <a:ea typeface="Amazon Ember"/>
                        </a:rPr>
                        <a:t>local</a:t>
                      </a:r>
                      <a:endParaRPr b="0" lang="en-US" sz="1700" spc="-1" strike="noStrike">
                        <a:latin typeface="Arial"/>
                      </a:endParaRPr>
                    </a:p>
                  </a:txBody>
                  <a:tcPr marL="125640" marR="1256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bl>
          </a:graphicData>
        </a:graphic>
      </p:graphicFrame>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Resim 3" descr=""/>
          <p:cNvPicPr/>
          <p:nvPr/>
        </p:nvPicPr>
        <p:blipFill>
          <a:blip r:embed="rId1"/>
          <a:stretch/>
        </p:blipFill>
        <p:spPr>
          <a:xfrm>
            <a:off x="0" y="-1550160"/>
            <a:ext cx="12191760" cy="5291280"/>
          </a:xfrm>
          <a:prstGeom prst="rect">
            <a:avLst/>
          </a:prstGeom>
          <a:ln>
            <a:noFill/>
          </a:ln>
        </p:spPr>
      </p:pic>
      <p:sp>
        <p:nvSpPr>
          <p:cNvPr id="257"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58"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Gateways  </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Internet Gateway</a:t>
            </a:r>
            <a:endParaRPr b="0" lang="en-US" sz="3200" spc="-1" strike="noStrike">
              <a:latin typeface="Arial"/>
            </a:endParaRPr>
          </a:p>
        </p:txBody>
      </p:sp>
      <p:pic>
        <p:nvPicPr>
          <p:cNvPr id="259" name="Resim 12" descr=""/>
          <p:cNvPicPr/>
          <p:nvPr/>
        </p:nvPicPr>
        <p:blipFill>
          <a:blip r:embed="rId2"/>
          <a:stretch/>
        </p:blipFill>
        <p:spPr>
          <a:xfrm>
            <a:off x="335520" y="346320"/>
            <a:ext cx="806760" cy="806760"/>
          </a:xfrm>
          <a:prstGeom prst="rect">
            <a:avLst/>
          </a:prstGeom>
          <a:ln>
            <a:noFill/>
          </a:ln>
        </p:spPr>
      </p:pic>
      <p:sp>
        <p:nvSpPr>
          <p:cNvPr id="260"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grpSp>
        <p:nvGrpSpPr>
          <p:cNvPr id="261" name="Group 4"/>
          <p:cNvGrpSpPr/>
          <p:nvPr/>
        </p:nvGrpSpPr>
        <p:grpSpPr>
          <a:xfrm>
            <a:off x="423360" y="2628720"/>
            <a:ext cx="1972800" cy="3272760"/>
            <a:chOff x="423360" y="2628720"/>
            <a:chExt cx="1972800" cy="3272760"/>
          </a:xfrm>
        </p:grpSpPr>
        <p:sp>
          <p:nvSpPr>
            <p:cNvPr id="262" name="CustomShape 5"/>
            <p:cNvSpPr/>
            <p:nvPr/>
          </p:nvSpPr>
          <p:spPr>
            <a:xfrm>
              <a:off x="697680" y="4358880"/>
              <a:ext cx="1386720" cy="811080"/>
            </a:xfrm>
            <a:prstGeom prst="rect">
              <a:avLst/>
            </a:prstGeom>
            <a:noFill/>
            <a:ln>
              <a:noFill/>
            </a:ln>
          </p:spPr>
          <p:style>
            <a:lnRef idx="0"/>
            <a:fillRef idx="0"/>
            <a:effectRef idx="0"/>
            <a:fontRef idx="minor"/>
          </p:style>
          <p:txBody>
            <a:bodyPr lIns="0" rIns="0" tIns="0" bIns="0"/>
            <a:p>
              <a:pPr algn="ct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Antipasto Pro"/>
                  <a:ea typeface="Antipasto Pro"/>
                </a:rPr>
                <a:t>Internet</a:t>
              </a:r>
              <a:endParaRPr b="0" lang="en-US" sz="2400" spc="-1" strike="noStrike">
                <a:latin typeface="Arial"/>
              </a:endParaRPr>
            </a:p>
            <a:p>
              <a:pPr algn="ctr">
                <a:lnSpc>
                  <a:spcPct val="100000"/>
                </a:lnSpc>
              </a:pPr>
              <a:r>
                <a:rPr b="0" lang="en-US" sz="2400" spc="-1" strike="noStrike">
                  <a:solidFill>
                    <a:srgbClr val="262626"/>
                  </a:solidFill>
                  <a:latin typeface="Antipasto Pro"/>
                  <a:ea typeface="Antipasto Pro"/>
                </a:rPr>
                <a:t>Gateways</a:t>
              </a:r>
              <a:endParaRPr b="0" lang="en-US" sz="2400" spc="-1" strike="noStrike">
                <a:latin typeface="Arial"/>
              </a:endParaRPr>
            </a:p>
          </p:txBody>
        </p:sp>
        <p:pic>
          <p:nvPicPr>
            <p:cNvPr id="263" name="Picture 29" descr=""/>
            <p:cNvPicPr/>
            <p:nvPr/>
          </p:nvPicPr>
          <p:blipFill>
            <a:blip r:embed="rId3"/>
            <a:stretch/>
          </p:blipFill>
          <p:spPr>
            <a:xfrm>
              <a:off x="944280" y="3250080"/>
              <a:ext cx="893520" cy="937080"/>
            </a:xfrm>
            <a:prstGeom prst="rect">
              <a:avLst/>
            </a:prstGeom>
            <a:ln>
              <a:noFill/>
            </a:ln>
          </p:spPr>
        </p:pic>
        <p:sp>
          <p:nvSpPr>
            <p:cNvPr id="264" name="CustomShape 6"/>
            <p:cNvSpPr/>
            <p:nvPr/>
          </p:nvSpPr>
          <p:spPr>
            <a:xfrm>
              <a:off x="423360" y="2628720"/>
              <a:ext cx="1972800" cy="3272760"/>
            </a:xfrm>
            <a:prstGeom prst="rect">
              <a:avLst/>
            </a:prstGeom>
            <a:noFill/>
            <a:ln w="50760">
              <a:solidFill>
                <a:srgbClr val="ed7d31"/>
              </a:solidFill>
              <a:round/>
            </a:ln>
          </p:spPr>
          <p:style>
            <a:lnRef idx="0"/>
            <a:fillRef idx="0"/>
            <a:effectRef idx="0"/>
            <a:fontRef idx="minor"/>
          </p:style>
        </p:sp>
      </p:grpSp>
      <p:sp>
        <p:nvSpPr>
          <p:cNvPr id="265" name="CustomShape 7"/>
          <p:cNvSpPr/>
          <p:nvPr/>
        </p:nvSpPr>
        <p:spPr>
          <a:xfrm>
            <a:off x="6352920" y="1987200"/>
            <a:ext cx="5415120" cy="297072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Public Subnetlerin internet erişimini sağlarlar</a:t>
            </a:r>
            <a:endParaRPr b="0" lang="en-US" sz="1800" spc="-1" strike="noStrike">
              <a:latin typeface="Arial"/>
            </a:endParaRPr>
          </a:p>
          <a:p>
            <a:pPr>
              <a:lnSpc>
                <a:spcPct val="150000"/>
              </a:lnSpc>
            </a:pP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VPC içindeki EC2 instancelar ve internet arasında iletişimi sağlamaktadır.</a:t>
            </a:r>
            <a:endParaRPr b="0" lang="en-US" sz="1800" spc="-1" strike="noStrike">
              <a:latin typeface="Arial"/>
            </a:endParaRPr>
          </a:p>
          <a:p>
            <a:pPr>
              <a:lnSpc>
                <a:spcPct val="150000"/>
              </a:lnSpc>
            </a:pP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High Avalaible bir yapıda bulunurlar.</a:t>
            </a:r>
            <a:endParaRPr b="0" lang="en-US" sz="1800" spc="-1" strike="noStrike">
              <a:latin typeface="Arial"/>
            </a:endParaRPr>
          </a:p>
          <a:p>
            <a:pPr>
              <a:lnSpc>
                <a:spcPct val="150000"/>
              </a:lnSpc>
            </a:pPr>
            <a:endParaRPr b="0" lang="en-US" sz="1800" spc="-1" strike="noStrike">
              <a:latin typeface="Arial"/>
            </a:endParaRPr>
          </a:p>
        </p:txBody>
      </p:sp>
      <p:graphicFrame>
        <p:nvGraphicFramePr>
          <p:cNvPr id="266" name="Table 8"/>
          <p:cNvGraphicFramePr/>
          <p:nvPr/>
        </p:nvGraphicFramePr>
        <p:xfrm>
          <a:off x="6668640" y="4878000"/>
          <a:ext cx="3614040" cy="1201320"/>
        </p:xfrm>
        <a:graphic>
          <a:graphicData uri="http://schemas.openxmlformats.org/drawingml/2006/table">
            <a:tbl>
              <a:tblPr/>
              <a:tblGrid>
                <a:gridCol w="2221200"/>
                <a:gridCol w="1393200"/>
              </a:tblGrid>
              <a:tr h="469440">
                <a:tc>
                  <a:txBody>
                    <a:bodyPr/>
                    <a:p>
                      <a:pPr algn="ctr">
                        <a:lnSpc>
                          <a:spcPct val="100000"/>
                        </a:lnSpc>
                      </a:pPr>
                      <a:r>
                        <a:rPr b="1" lang="en-US" sz="1800" spc="-1" strike="noStrike">
                          <a:solidFill>
                            <a:srgbClr val="ffffff"/>
                          </a:solidFill>
                          <a:latin typeface="Ubuntu"/>
                          <a:ea typeface="Amazon Ember"/>
                        </a:rPr>
                        <a:t>Destination</a:t>
                      </a:r>
                      <a:endParaRPr b="0" lang="en-US" sz="18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c>
                  <a:txBody>
                    <a:bodyPr/>
                    <a:p>
                      <a:pPr algn="ctr">
                        <a:lnSpc>
                          <a:spcPct val="100000"/>
                        </a:lnSpc>
                      </a:pPr>
                      <a:r>
                        <a:rPr b="1" lang="en-US" sz="1800" spc="-1" strike="noStrike">
                          <a:solidFill>
                            <a:srgbClr val="ffffff"/>
                          </a:solidFill>
                          <a:latin typeface="Ubuntu"/>
                          <a:ea typeface="Amazon Ember"/>
                        </a:rPr>
                        <a:t>Target</a:t>
                      </a:r>
                      <a:endParaRPr b="0" lang="en-US" sz="18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r>
              <a:tr h="366120">
                <a:tc>
                  <a:txBody>
                    <a:bodyPr/>
                    <a:p>
                      <a:pPr algn="ctr">
                        <a:lnSpc>
                          <a:spcPct val="100000"/>
                        </a:lnSpc>
                      </a:pPr>
                      <a:r>
                        <a:rPr b="0" lang="en-US" sz="1800" spc="-1" strike="noStrike">
                          <a:solidFill>
                            <a:srgbClr val="000000"/>
                          </a:solidFill>
                          <a:latin typeface="Ubuntu"/>
                          <a:ea typeface="Amazon Ember"/>
                        </a:rPr>
                        <a:t>10.0.0.0/16</a:t>
                      </a:r>
                      <a:endParaRPr b="0" lang="en-US" sz="18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a:p>
                      <a:pPr algn="ctr">
                        <a:lnSpc>
                          <a:spcPct val="100000"/>
                        </a:lnSpc>
                      </a:pPr>
                      <a:r>
                        <a:rPr b="0" lang="en-US" sz="1800" spc="-1" strike="noStrike">
                          <a:solidFill>
                            <a:srgbClr val="000000"/>
                          </a:solidFill>
                          <a:latin typeface="Ubuntu"/>
                          <a:ea typeface="Amazon Ember"/>
                        </a:rPr>
                        <a:t> </a:t>
                      </a:r>
                      <a:r>
                        <a:rPr b="0" lang="en-US" sz="1800" spc="-1" strike="noStrike">
                          <a:solidFill>
                            <a:srgbClr val="000000"/>
                          </a:solidFill>
                          <a:latin typeface="Ubuntu"/>
                          <a:ea typeface="Amazon Ember"/>
                        </a:rPr>
                        <a:t>local</a:t>
                      </a:r>
                      <a:endParaRPr b="0" lang="en-US" sz="18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366120">
                <a:tc>
                  <a:txBody>
                    <a:bodyPr/>
                    <a:p>
                      <a:pPr algn="ctr">
                        <a:lnSpc>
                          <a:spcPct val="100000"/>
                        </a:lnSpc>
                      </a:pPr>
                      <a:r>
                        <a:rPr b="0" lang="en-US" sz="1800" spc="-1" strike="noStrike">
                          <a:solidFill>
                            <a:srgbClr val="000000"/>
                          </a:solidFill>
                          <a:latin typeface="Ubuntu"/>
                        </a:rPr>
                        <a:t>0.0.0.0/0</a:t>
                      </a:r>
                      <a:endParaRPr b="0" lang="en-US" sz="18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a:p>
                      <a:pPr algn="ctr">
                        <a:lnSpc>
                          <a:spcPct val="100000"/>
                        </a:lnSpc>
                      </a:pPr>
                      <a:r>
                        <a:rPr b="0" lang="en-US" sz="1800" spc="-1" strike="noStrike">
                          <a:solidFill>
                            <a:srgbClr val="000000"/>
                          </a:solidFill>
                          <a:latin typeface="Ubuntu"/>
                        </a:rPr>
                        <a:t>&lt;igw-id&gt;</a:t>
                      </a:r>
                      <a:endParaRPr b="0" lang="en-US" sz="18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bl>
          </a:graphicData>
        </a:graphic>
      </p:graphicFrame>
      <p:sp>
        <p:nvSpPr>
          <p:cNvPr id="267" name="CustomShape 9"/>
          <p:cNvSpPr/>
          <p:nvPr/>
        </p:nvSpPr>
        <p:spPr>
          <a:xfrm>
            <a:off x="3111840" y="3542400"/>
            <a:ext cx="2834640" cy="259812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268" name="CustomShape 10"/>
          <p:cNvSpPr/>
          <p:nvPr/>
        </p:nvSpPr>
        <p:spPr>
          <a:xfrm>
            <a:off x="3435120" y="3317040"/>
            <a:ext cx="1918440" cy="24336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Raleway"/>
                <a:ea typeface="Raleway"/>
              </a:rPr>
              <a:t>10.0.0.0/16</a:t>
            </a:r>
            <a:endParaRPr b="0" lang="en-US" sz="1200" spc="-1" strike="noStrike">
              <a:latin typeface="Arial"/>
            </a:endParaRPr>
          </a:p>
        </p:txBody>
      </p:sp>
      <p:sp>
        <p:nvSpPr>
          <p:cNvPr id="269" name="CustomShape 11"/>
          <p:cNvSpPr/>
          <p:nvPr/>
        </p:nvSpPr>
        <p:spPr>
          <a:xfrm>
            <a:off x="3934800" y="2940120"/>
            <a:ext cx="1788120" cy="338400"/>
          </a:xfrm>
          <a:prstGeom prst="rect">
            <a:avLst/>
          </a:prstGeom>
          <a:noFill/>
          <a:ln>
            <a:noFill/>
          </a:ln>
        </p:spPr>
        <p:style>
          <a:lnRef idx="0"/>
          <a:fillRef idx="0"/>
          <a:effectRef idx="0"/>
          <a:fontRef idx="minor"/>
        </p:style>
        <p:txBody>
          <a:bodyPr lIns="0" rIns="0" tIns="0" bIns="0"/>
          <a:p>
            <a:pPr algn="ctr">
              <a:lnSpc>
                <a:spcPct val="100000"/>
              </a:lnSpc>
            </a:pPr>
            <a:r>
              <a:rPr b="0" lang="en-US" sz="1000" spc="-1" strike="noStrike">
                <a:solidFill>
                  <a:srgbClr val="000000"/>
                </a:solidFill>
                <a:latin typeface="Raleway"/>
                <a:ea typeface="Raleway"/>
              </a:rPr>
              <a:t>  </a:t>
            </a:r>
            <a:r>
              <a:rPr b="0" lang="en-US" sz="1000" spc="-1" strike="noStrike">
                <a:solidFill>
                  <a:srgbClr val="000000"/>
                </a:solidFill>
                <a:latin typeface="Raleway"/>
                <a:ea typeface="Raleway"/>
              </a:rPr>
              <a:t>Internet </a:t>
            </a:r>
            <a:endParaRPr b="0" lang="en-US" sz="1000" spc="-1" strike="noStrike">
              <a:latin typeface="Arial"/>
            </a:endParaRPr>
          </a:p>
          <a:p>
            <a:pPr algn="ctr">
              <a:lnSpc>
                <a:spcPct val="100000"/>
              </a:lnSpc>
            </a:pPr>
            <a:r>
              <a:rPr b="0" lang="en-US" sz="1000" spc="-1" strike="noStrike">
                <a:solidFill>
                  <a:srgbClr val="000000"/>
                </a:solidFill>
                <a:latin typeface="Raleway"/>
                <a:ea typeface="Raleway"/>
              </a:rPr>
              <a:t>gateway</a:t>
            </a:r>
            <a:endParaRPr b="0" lang="en-US" sz="1000" spc="-1" strike="noStrike">
              <a:latin typeface="Arial"/>
            </a:endParaRPr>
          </a:p>
        </p:txBody>
      </p:sp>
      <p:pic>
        <p:nvPicPr>
          <p:cNvPr id="270" name="Picture 14" descr=""/>
          <p:cNvPicPr/>
          <p:nvPr/>
        </p:nvPicPr>
        <p:blipFill>
          <a:blip r:embed="rId4"/>
          <a:stretch/>
        </p:blipFill>
        <p:spPr>
          <a:xfrm>
            <a:off x="4961520" y="2061000"/>
            <a:ext cx="870840" cy="785160"/>
          </a:xfrm>
          <a:prstGeom prst="rect">
            <a:avLst/>
          </a:prstGeom>
          <a:ln>
            <a:noFill/>
          </a:ln>
        </p:spPr>
      </p:pic>
      <p:grpSp>
        <p:nvGrpSpPr>
          <p:cNvPr id="271" name="Group 12"/>
          <p:cNvGrpSpPr/>
          <p:nvPr/>
        </p:nvGrpSpPr>
        <p:grpSpPr>
          <a:xfrm>
            <a:off x="3777840" y="2744280"/>
            <a:ext cx="1624320" cy="2196720"/>
            <a:chOff x="3777840" y="2744280"/>
            <a:chExt cx="1624320" cy="2196720"/>
          </a:xfrm>
        </p:grpSpPr>
        <p:sp>
          <p:nvSpPr>
            <p:cNvPr id="272" name="CustomShape 13"/>
            <p:cNvSpPr/>
            <p:nvPr/>
          </p:nvSpPr>
          <p:spPr>
            <a:xfrm flipH="1" flipV="1" rot="5400000">
              <a:off x="3901680" y="3440520"/>
              <a:ext cx="1376640" cy="1624320"/>
            </a:xfrm>
            <a:prstGeom prst="bentConnector3">
              <a:avLst>
                <a:gd name="adj1" fmla="val 50000"/>
              </a:avLst>
            </a:prstGeom>
            <a:noFill/>
            <a:ln w="25560">
              <a:solidFill>
                <a:srgbClr val="4f81bd"/>
              </a:solidFill>
              <a:round/>
            </a:ln>
            <a:effectLst>
              <a:outerShdw dist="20160" dir="5400000">
                <a:srgbClr val="000000">
                  <a:alpha val="38000"/>
                </a:srgbClr>
              </a:outerShdw>
            </a:effectLst>
          </p:spPr>
          <p:style>
            <a:lnRef idx="0"/>
            <a:fillRef idx="0"/>
            <a:effectRef idx="0"/>
            <a:fontRef idx="minor"/>
          </p:style>
        </p:sp>
        <p:sp>
          <p:nvSpPr>
            <p:cNvPr id="273" name="Line 14"/>
            <p:cNvSpPr/>
            <p:nvPr/>
          </p:nvSpPr>
          <p:spPr>
            <a:xfrm flipV="1">
              <a:off x="5397480" y="2744280"/>
              <a:ext cx="360" cy="438480"/>
            </a:xfrm>
            <a:prstGeom prst="line">
              <a:avLst/>
            </a:prstGeom>
            <a:ln w="25560">
              <a:solidFill>
                <a:srgbClr val="4f81bd"/>
              </a:solidFill>
              <a:round/>
            </a:ln>
          </p:spPr>
          <p:style>
            <a:lnRef idx="0"/>
            <a:fillRef idx="0"/>
            <a:effectRef idx="0"/>
            <a:fontRef idx="minor"/>
          </p:style>
        </p:sp>
      </p:grpSp>
      <p:pic>
        <p:nvPicPr>
          <p:cNvPr id="274" name="Picture 17" descr=""/>
          <p:cNvPicPr/>
          <p:nvPr/>
        </p:nvPicPr>
        <p:blipFill>
          <a:blip r:embed="rId5"/>
          <a:stretch/>
        </p:blipFill>
        <p:spPr>
          <a:xfrm>
            <a:off x="5131800" y="3190680"/>
            <a:ext cx="516960" cy="504720"/>
          </a:xfrm>
          <a:prstGeom prst="rect">
            <a:avLst/>
          </a:prstGeom>
          <a:ln>
            <a:noFill/>
          </a:ln>
        </p:spPr>
      </p:pic>
      <p:pic>
        <p:nvPicPr>
          <p:cNvPr id="275" name="Picture 18" descr=""/>
          <p:cNvPicPr/>
          <p:nvPr/>
        </p:nvPicPr>
        <p:blipFill>
          <a:blip r:embed="rId6"/>
          <a:stretch/>
        </p:blipFill>
        <p:spPr>
          <a:xfrm>
            <a:off x="2991960" y="3356640"/>
            <a:ext cx="524160" cy="318240"/>
          </a:xfrm>
          <a:prstGeom prst="rect">
            <a:avLst/>
          </a:prstGeom>
          <a:ln>
            <a:noFill/>
          </a:ln>
        </p:spPr>
      </p:pic>
      <p:sp>
        <p:nvSpPr>
          <p:cNvPr id="276" name="CustomShape 15"/>
          <p:cNvSpPr/>
          <p:nvPr/>
        </p:nvSpPr>
        <p:spPr>
          <a:xfrm>
            <a:off x="4735800" y="1917000"/>
            <a:ext cx="1125360" cy="338400"/>
          </a:xfrm>
          <a:prstGeom prst="rect">
            <a:avLst/>
          </a:prstGeom>
          <a:noFill/>
          <a:ln>
            <a:noFill/>
          </a:ln>
        </p:spPr>
        <p:style>
          <a:lnRef idx="0"/>
          <a:fillRef idx="0"/>
          <a:effectRef idx="0"/>
          <a:fontRef idx="minor"/>
        </p:style>
        <p:txBody>
          <a:bodyPr lIns="0" rIns="0" tIns="0" bIns="0"/>
          <a:p>
            <a:pPr algn="ctr">
              <a:lnSpc>
                <a:spcPct val="100000"/>
              </a:lnSpc>
            </a:pPr>
            <a:r>
              <a:rPr b="0" lang="en-US" sz="1100" spc="-1" strike="noStrike">
                <a:solidFill>
                  <a:srgbClr val="000000"/>
                </a:solidFill>
                <a:latin typeface="Raleway"/>
                <a:ea typeface="Raleway"/>
              </a:rPr>
              <a:t>     </a:t>
            </a:r>
            <a:r>
              <a:rPr b="0" lang="en-US" sz="1100" spc="-1" strike="noStrike">
                <a:solidFill>
                  <a:srgbClr val="000000"/>
                </a:solidFill>
                <a:latin typeface="Raleway"/>
                <a:ea typeface="Raleway"/>
              </a:rPr>
              <a:t>Users</a:t>
            </a:r>
            <a:endParaRPr b="0" lang="en-US" sz="1100" spc="-1" strike="noStrike">
              <a:latin typeface="Arial"/>
            </a:endParaRPr>
          </a:p>
        </p:txBody>
      </p:sp>
      <p:sp>
        <p:nvSpPr>
          <p:cNvPr id="277" name="CustomShape 16"/>
          <p:cNvSpPr/>
          <p:nvPr/>
        </p:nvSpPr>
        <p:spPr>
          <a:xfrm>
            <a:off x="3208320" y="4937760"/>
            <a:ext cx="2474280" cy="103356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278" name="CustomShape 17"/>
          <p:cNvSpPr/>
          <p:nvPr/>
        </p:nvSpPr>
        <p:spPr>
          <a:xfrm>
            <a:off x="4386600" y="5485680"/>
            <a:ext cx="1374120" cy="413280"/>
          </a:xfrm>
          <a:prstGeom prst="rect">
            <a:avLst/>
          </a:prstGeom>
          <a:noFill/>
          <a:ln w="9360">
            <a:noFill/>
          </a:ln>
        </p:spPr>
        <p:style>
          <a:lnRef idx="0"/>
          <a:fillRef idx="0"/>
          <a:effectRef idx="0"/>
          <a:fontRef idx="minor"/>
        </p:style>
        <p:txBody>
          <a:bodyPr lIns="90000" rIns="90000" tIns="45000" bIns="45000"/>
          <a:p>
            <a:pPr>
              <a:lnSpc>
                <a:spcPct val="100000"/>
              </a:lnSpc>
            </a:pPr>
            <a:r>
              <a:rPr b="0" lang="en-US" sz="1000" spc="-1" strike="noStrike">
                <a:solidFill>
                  <a:srgbClr val="ed7d31"/>
                </a:solidFill>
                <a:latin typeface="Raleway"/>
                <a:ea typeface="Raleway"/>
              </a:rPr>
              <a:t>10.0.10.0/24</a:t>
            </a:r>
            <a:endParaRPr b="0" lang="en-US" sz="1000" spc="-1" strike="noStrike">
              <a:latin typeface="Arial"/>
            </a:endParaRPr>
          </a:p>
          <a:p>
            <a:pPr>
              <a:lnSpc>
                <a:spcPct val="100000"/>
              </a:lnSpc>
            </a:pPr>
            <a:r>
              <a:rPr b="0" lang="en-US" sz="1000" spc="-1" strike="noStrike">
                <a:solidFill>
                  <a:srgbClr val="000000"/>
                </a:solidFill>
                <a:latin typeface="Raleway"/>
                <a:ea typeface="Raleway"/>
              </a:rPr>
              <a:t>Public subnet</a:t>
            </a:r>
            <a:r>
              <a:rPr b="0" lang="en-US" sz="1200" spc="-1" strike="noStrike">
                <a:solidFill>
                  <a:srgbClr val="000000"/>
                </a:solidFill>
                <a:latin typeface="Raleway"/>
                <a:ea typeface="Raleway"/>
              </a:rPr>
              <a:t> </a:t>
            </a:r>
            <a:endParaRPr b="0" lang="en-US" sz="1200" spc="-1" strike="noStrike">
              <a:latin typeface="Arial"/>
            </a:endParaRPr>
          </a:p>
        </p:txBody>
      </p:sp>
      <p:pic>
        <p:nvPicPr>
          <p:cNvPr id="279" name="Picture 6" descr=""/>
          <p:cNvPicPr/>
          <p:nvPr/>
        </p:nvPicPr>
        <p:blipFill>
          <a:blip r:embed="rId7"/>
          <a:srcRect l="6686" t="0" r="7710" b="0"/>
          <a:stretch/>
        </p:blipFill>
        <p:spPr>
          <a:xfrm>
            <a:off x="3530160" y="4921200"/>
            <a:ext cx="468720" cy="548640"/>
          </a:xfrm>
          <a:prstGeom prst="rect">
            <a:avLst/>
          </a:prstGeom>
          <a:ln>
            <a:noFill/>
          </a:ln>
        </p:spPr>
      </p:pic>
      <p:sp>
        <p:nvSpPr>
          <p:cNvPr id="280" name="CustomShape 18"/>
          <p:cNvSpPr/>
          <p:nvPr/>
        </p:nvSpPr>
        <p:spPr>
          <a:xfrm>
            <a:off x="3950640" y="5029200"/>
            <a:ext cx="1097280" cy="495000"/>
          </a:xfrm>
          <a:prstGeom prst="rect">
            <a:avLst/>
          </a:prstGeom>
          <a:noFill/>
          <a:ln w="9360">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Raleway"/>
                <a:ea typeface="Amazon Ember"/>
              </a:rPr>
              <a:t>EC2 Instance </a:t>
            </a:r>
            <a:r>
              <a:rPr b="0" lang="en-US" sz="1000" spc="-1" strike="noStrike">
                <a:solidFill>
                  <a:srgbClr val="000000"/>
                </a:solidFill>
                <a:latin typeface="Raleway"/>
                <a:ea typeface="Amazon Ember"/>
              </a:rPr>
              <a:t>with public IP</a:t>
            </a:r>
            <a:endParaRPr b="0" lang="en-US" sz="1000" spc="-1" strike="noStrike">
              <a:latin typeface="Arial"/>
            </a:endParaRPr>
          </a:p>
        </p:txBody>
      </p:sp>
    </p:spTree>
  </p:cSld>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ntr" presetID="3" presetSubtype="10">
                                  <p:stCondLst>
                                    <p:cond delay="0"/>
                                  </p:stCondLst>
                                  <p:childTnLst>
                                    <p:set>
                                      <p:cBhvr>
                                        <p:cTn id="60" dur="1" fill="hold">
                                          <p:stCondLst>
                                            <p:cond delay="0"/>
                                          </p:stCondLst>
                                        </p:cTn>
                                        <p:tgtEl>
                                          <p:spTgt spid="274"/>
                                        </p:tgtEl>
                                        <p:attrNameLst>
                                          <p:attrName>style.visibility</p:attrName>
                                        </p:attrNameLst>
                                      </p:cBhvr>
                                      <p:to>
                                        <p:strVal val="visible"/>
                                      </p:to>
                                    </p:set>
                                    <p:animEffect filter="blinds(horizontal)" transition="in">
                                      <p:cBhvr additive="repl">
                                        <p:cTn id="61" dur="500"/>
                                        <p:tgtEl>
                                          <p:spTgt spid="274"/>
                                        </p:tgtEl>
                                      </p:cBhvr>
                                    </p:animEffect>
                                  </p:childTnLst>
                                </p:cTn>
                              </p:par>
                            </p:childTnLst>
                          </p:cTn>
                        </p:par>
                      </p:childTnLst>
                    </p:cTn>
                  </p:par>
                  <p:par>
                    <p:cTn id="62" fill="hold">
                      <p:stCondLst>
                        <p:cond delay="indefinite"/>
                      </p:stCondLst>
                      <p:childTnLst>
                        <p:par>
                          <p:cTn id="63" fill="hold">
                            <p:stCondLst>
                              <p:cond delay="0"/>
                            </p:stCondLst>
                            <p:childTnLst>
                              <p:par>
                                <p:cTn id="64" nodeType="clickEffect" fill="hold" presetClass="entr" presetID="3" presetSubtype="10">
                                  <p:stCondLst>
                                    <p:cond delay="0"/>
                                  </p:stCondLst>
                                  <p:childTnLst>
                                    <p:set>
                                      <p:cBhvr>
                                        <p:cTn id="65" dur="1" fill="hold">
                                          <p:stCondLst>
                                            <p:cond delay="0"/>
                                          </p:stCondLst>
                                        </p:cTn>
                                        <p:tgtEl>
                                          <p:spTgt spid="271"/>
                                        </p:tgtEl>
                                        <p:attrNameLst>
                                          <p:attrName>style.visibility</p:attrName>
                                        </p:attrNameLst>
                                      </p:cBhvr>
                                      <p:to>
                                        <p:strVal val="visible"/>
                                      </p:to>
                                    </p:set>
                                    <p:animEffect filter="blinds(horizontal)" transition="in">
                                      <p:cBhvr additive="repl">
                                        <p:cTn id="66" dur="500"/>
                                        <p:tgtEl>
                                          <p:spTgt spid="27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Resim 3" descr=""/>
          <p:cNvPicPr/>
          <p:nvPr/>
        </p:nvPicPr>
        <p:blipFill>
          <a:blip r:embed="rId1"/>
          <a:stretch/>
        </p:blipFill>
        <p:spPr>
          <a:xfrm>
            <a:off x="0" y="-1550160"/>
            <a:ext cx="12191760" cy="5291280"/>
          </a:xfrm>
          <a:prstGeom prst="rect">
            <a:avLst/>
          </a:prstGeom>
          <a:ln>
            <a:noFill/>
          </a:ln>
        </p:spPr>
      </p:pic>
      <p:sp>
        <p:nvSpPr>
          <p:cNvPr id="282"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83"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Gateways </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Nat Gateway</a:t>
            </a:r>
            <a:endParaRPr b="0" lang="en-US" sz="3200" spc="-1" strike="noStrike">
              <a:latin typeface="Arial"/>
            </a:endParaRPr>
          </a:p>
        </p:txBody>
      </p:sp>
      <p:pic>
        <p:nvPicPr>
          <p:cNvPr id="284" name="Resim 12" descr=""/>
          <p:cNvPicPr/>
          <p:nvPr/>
        </p:nvPicPr>
        <p:blipFill>
          <a:blip r:embed="rId2"/>
          <a:stretch/>
        </p:blipFill>
        <p:spPr>
          <a:xfrm>
            <a:off x="335520" y="346320"/>
            <a:ext cx="806760" cy="806760"/>
          </a:xfrm>
          <a:prstGeom prst="rect">
            <a:avLst/>
          </a:prstGeom>
          <a:ln>
            <a:noFill/>
          </a:ln>
        </p:spPr>
      </p:pic>
      <p:sp>
        <p:nvSpPr>
          <p:cNvPr id="285"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286" name="CustomShape 4"/>
          <p:cNvSpPr/>
          <p:nvPr/>
        </p:nvSpPr>
        <p:spPr>
          <a:xfrm>
            <a:off x="6402240" y="1702080"/>
            <a:ext cx="5304960" cy="214776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Private Subnet içinde bulunan instanceların outbound traffic’lerini kontrol ederek kontrollü internet erişimini sağlarlar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Private instancelara inbound traffic üzerinden internet erişimini engeller.</a:t>
            </a:r>
            <a:endParaRPr b="0" lang="en-US" sz="1800" spc="-1" strike="noStrike">
              <a:latin typeface="Arial"/>
            </a:endParaRPr>
          </a:p>
        </p:txBody>
      </p:sp>
      <p:sp>
        <p:nvSpPr>
          <p:cNvPr id="287" name="CustomShape 5"/>
          <p:cNvSpPr/>
          <p:nvPr/>
        </p:nvSpPr>
        <p:spPr>
          <a:xfrm>
            <a:off x="3280320" y="4857480"/>
            <a:ext cx="2474280" cy="103356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288" name="Picture 6" descr=""/>
          <p:cNvPicPr/>
          <p:nvPr/>
        </p:nvPicPr>
        <p:blipFill>
          <a:blip r:embed="rId3"/>
          <a:stretch/>
        </p:blipFill>
        <p:spPr>
          <a:xfrm>
            <a:off x="3530160" y="4929480"/>
            <a:ext cx="483480" cy="526680"/>
          </a:xfrm>
          <a:prstGeom prst="rect">
            <a:avLst/>
          </a:prstGeom>
          <a:ln>
            <a:noFill/>
          </a:ln>
        </p:spPr>
      </p:pic>
      <p:sp>
        <p:nvSpPr>
          <p:cNvPr id="289" name="CustomShape 6"/>
          <p:cNvSpPr/>
          <p:nvPr/>
        </p:nvSpPr>
        <p:spPr>
          <a:xfrm>
            <a:off x="3954600" y="5008680"/>
            <a:ext cx="1449000" cy="615960"/>
          </a:xfrm>
          <a:prstGeom prst="rect">
            <a:avLst/>
          </a:prstGeom>
          <a:noFill/>
          <a:ln w="9360">
            <a:noFill/>
          </a:ln>
        </p:spPr>
        <p:style>
          <a:lnRef idx="0"/>
          <a:fillRef idx="0"/>
          <a:effectRef idx="0"/>
          <a:fontRef idx="minor"/>
        </p:style>
        <p:txBody>
          <a:bodyPr lIns="90000" rIns="90000" tIns="45000" bIns="45000"/>
          <a:p>
            <a:pPr>
              <a:lnSpc>
                <a:spcPct val="100000"/>
              </a:lnSpc>
            </a:pPr>
            <a:r>
              <a:rPr b="0" lang="en-US" sz="1000" spc="-1" strike="noStrike">
                <a:solidFill>
                  <a:srgbClr val="000000"/>
                </a:solidFill>
                <a:latin typeface="Raleway"/>
                <a:ea typeface="Raleway"/>
              </a:rPr>
              <a:t>Private EC2 Instance with private IP</a:t>
            </a:r>
            <a:endParaRPr b="0" lang="en-US" sz="1000" spc="-1" strike="noStrike">
              <a:latin typeface="Arial"/>
            </a:endParaRPr>
          </a:p>
        </p:txBody>
      </p:sp>
      <p:sp>
        <p:nvSpPr>
          <p:cNvPr id="290" name="CustomShape 7"/>
          <p:cNvSpPr/>
          <p:nvPr/>
        </p:nvSpPr>
        <p:spPr>
          <a:xfrm flipH="1" flipV="1" rot="5400000">
            <a:off x="3898800" y="3426480"/>
            <a:ext cx="1376640" cy="1624320"/>
          </a:xfrm>
          <a:prstGeom prst="bentConnector3">
            <a:avLst>
              <a:gd name="adj1" fmla="val 50000"/>
            </a:avLst>
          </a:prstGeom>
          <a:noFill/>
          <a:ln w="25560">
            <a:solidFill>
              <a:srgbClr val="4f81bd"/>
            </a:solidFill>
            <a:round/>
          </a:ln>
          <a:effectLst>
            <a:outerShdw dist="20160" dir="5400000">
              <a:srgbClr val="000000">
                <a:alpha val="38000"/>
              </a:srgbClr>
            </a:outerShdw>
          </a:effectLst>
        </p:spPr>
        <p:style>
          <a:lnRef idx="0"/>
          <a:fillRef idx="0"/>
          <a:effectRef idx="0"/>
          <a:fontRef idx="minor"/>
        </p:style>
      </p:sp>
      <p:sp>
        <p:nvSpPr>
          <p:cNvPr id="291" name="CustomShape 8"/>
          <p:cNvSpPr/>
          <p:nvPr/>
        </p:nvSpPr>
        <p:spPr>
          <a:xfrm>
            <a:off x="3108960" y="3528360"/>
            <a:ext cx="2834640" cy="259812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292" name="CustomShape 9"/>
          <p:cNvSpPr/>
          <p:nvPr/>
        </p:nvSpPr>
        <p:spPr>
          <a:xfrm>
            <a:off x="3432240" y="3303000"/>
            <a:ext cx="1918440" cy="24336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Raleway"/>
                <a:ea typeface="Raleway"/>
              </a:rPr>
              <a:t>10.0.0.0/16</a:t>
            </a:r>
            <a:endParaRPr b="0" lang="en-US" sz="1200" spc="-1" strike="noStrike">
              <a:latin typeface="Arial"/>
            </a:endParaRPr>
          </a:p>
        </p:txBody>
      </p:sp>
      <p:sp>
        <p:nvSpPr>
          <p:cNvPr id="293" name="CustomShape 10"/>
          <p:cNvSpPr/>
          <p:nvPr/>
        </p:nvSpPr>
        <p:spPr>
          <a:xfrm>
            <a:off x="3931920" y="2926080"/>
            <a:ext cx="1788120" cy="338400"/>
          </a:xfrm>
          <a:prstGeom prst="rect">
            <a:avLst/>
          </a:prstGeom>
          <a:noFill/>
          <a:ln>
            <a:noFill/>
          </a:ln>
        </p:spPr>
        <p:style>
          <a:lnRef idx="0"/>
          <a:fillRef idx="0"/>
          <a:effectRef idx="0"/>
          <a:fontRef idx="minor"/>
        </p:style>
        <p:txBody>
          <a:bodyPr lIns="0" rIns="0" tIns="0" bIns="0"/>
          <a:p>
            <a:pPr algn="ctr">
              <a:lnSpc>
                <a:spcPct val="100000"/>
              </a:lnSpc>
            </a:pPr>
            <a:r>
              <a:rPr b="0" lang="en-US" sz="1000" spc="-1" strike="noStrike">
                <a:solidFill>
                  <a:srgbClr val="000000"/>
                </a:solidFill>
                <a:latin typeface="Raleway"/>
                <a:ea typeface="Raleway"/>
              </a:rPr>
              <a:t>  </a:t>
            </a:r>
            <a:r>
              <a:rPr b="0" lang="en-US" sz="1000" spc="-1" strike="noStrike">
                <a:solidFill>
                  <a:srgbClr val="000000"/>
                </a:solidFill>
                <a:latin typeface="Raleway"/>
                <a:ea typeface="Raleway"/>
              </a:rPr>
              <a:t>Internet </a:t>
            </a:r>
            <a:endParaRPr b="0" lang="en-US" sz="1000" spc="-1" strike="noStrike">
              <a:latin typeface="Arial"/>
            </a:endParaRPr>
          </a:p>
          <a:p>
            <a:pPr algn="ctr">
              <a:lnSpc>
                <a:spcPct val="100000"/>
              </a:lnSpc>
            </a:pPr>
            <a:r>
              <a:rPr b="0" lang="en-US" sz="1000" spc="-1" strike="noStrike">
                <a:solidFill>
                  <a:srgbClr val="000000"/>
                </a:solidFill>
                <a:latin typeface="Raleway"/>
                <a:ea typeface="Raleway"/>
              </a:rPr>
              <a:t>gateway</a:t>
            </a:r>
            <a:endParaRPr b="0" lang="en-US" sz="1000" spc="-1" strike="noStrike">
              <a:latin typeface="Arial"/>
            </a:endParaRPr>
          </a:p>
        </p:txBody>
      </p:sp>
      <p:pic>
        <p:nvPicPr>
          <p:cNvPr id="294" name="Picture 14" descr=""/>
          <p:cNvPicPr/>
          <p:nvPr/>
        </p:nvPicPr>
        <p:blipFill>
          <a:blip r:embed="rId4"/>
          <a:stretch/>
        </p:blipFill>
        <p:spPr>
          <a:xfrm>
            <a:off x="4958640" y="2046960"/>
            <a:ext cx="870840" cy="785160"/>
          </a:xfrm>
          <a:prstGeom prst="rect">
            <a:avLst/>
          </a:prstGeom>
          <a:ln>
            <a:noFill/>
          </a:ln>
        </p:spPr>
      </p:pic>
      <p:sp>
        <p:nvSpPr>
          <p:cNvPr id="295" name="Line 11"/>
          <p:cNvSpPr/>
          <p:nvPr/>
        </p:nvSpPr>
        <p:spPr>
          <a:xfrm flipV="1">
            <a:off x="5394600" y="2730240"/>
            <a:ext cx="360" cy="438480"/>
          </a:xfrm>
          <a:prstGeom prst="line">
            <a:avLst/>
          </a:prstGeom>
          <a:ln w="25560">
            <a:solidFill>
              <a:srgbClr val="4f81bd"/>
            </a:solidFill>
            <a:round/>
          </a:ln>
        </p:spPr>
        <p:style>
          <a:lnRef idx="0"/>
          <a:fillRef idx="0"/>
          <a:effectRef idx="0"/>
          <a:fontRef idx="minor"/>
        </p:style>
      </p:sp>
      <p:pic>
        <p:nvPicPr>
          <p:cNvPr id="296" name="Picture 17" descr=""/>
          <p:cNvPicPr/>
          <p:nvPr/>
        </p:nvPicPr>
        <p:blipFill>
          <a:blip r:embed="rId5"/>
          <a:stretch/>
        </p:blipFill>
        <p:spPr>
          <a:xfrm>
            <a:off x="5128920" y="3176640"/>
            <a:ext cx="516960" cy="504720"/>
          </a:xfrm>
          <a:prstGeom prst="rect">
            <a:avLst/>
          </a:prstGeom>
          <a:ln>
            <a:noFill/>
          </a:ln>
        </p:spPr>
      </p:pic>
      <p:pic>
        <p:nvPicPr>
          <p:cNvPr id="297" name="Picture 18" descr=""/>
          <p:cNvPicPr/>
          <p:nvPr/>
        </p:nvPicPr>
        <p:blipFill>
          <a:blip r:embed="rId6"/>
          <a:stretch/>
        </p:blipFill>
        <p:spPr>
          <a:xfrm>
            <a:off x="2989080" y="3342600"/>
            <a:ext cx="524160" cy="318240"/>
          </a:xfrm>
          <a:prstGeom prst="rect">
            <a:avLst/>
          </a:prstGeom>
          <a:ln>
            <a:noFill/>
          </a:ln>
        </p:spPr>
      </p:pic>
      <p:sp>
        <p:nvSpPr>
          <p:cNvPr id="298" name="CustomShape 12"/>
          <p:cNvSpPr/>
          <p:nvPr/>
        </p:nvSpPr>
        <p:spPr>
          <a:xfrm>
            <a:off x="4732920" y="1902960"/>
            <a:ext cx="1125360" cy="338400"/>
          </a:xfrm>
          <a:prstGeom prst="rect">
            <a:avLst/>
          </a:prstGeom>
          <a:noFill/>
          <a:ln>
            <a:noFill/>
          </a:ln>
        </p:spPr>
        <p:style>
          <a:lnRef idx="0"/>
          <a:fillRef idx="0"/>
          <a:effectRef idx="0"/>
          <a:fontRef idx="minor"/>
        </p:style>
        <p:txBody>
          <a:bodyPr lIns="0" rIns="0" tIns="0" bIns="0"/>
          <a:p>
            <a:pPr algn="ctr">
              <a:lnSpc>
                <a:spcPct val="100000"/>
              </a:lnSpc>
            </a:pPr>
            <a:r>
              <a:rPr b="0" lang="en-US" sz="1100" spc="-1" strike="noStrike">
                <a:solidFill>
                  <a:srgbClr val="000000"/>
                </a:solidFill>
                <a:latin typeface="Raleway"/>
                <a:ea typeface="Raleway"/>
              </a:rPr>
              <a:t>     </a:t>
            </a:r>
            <a:r>
              <a:rPr b="0" lang="en-US" sz="1100" spc="-1" strike="noStrike">
                <a:solidFill>
                  <a:srgbClr val="000000"/>
                </a:solidFill>
                <a:latin typeface="Raleway"/>
                <a:ea typeface="Raleway"/>
              </a:rPr>
              <a:t>Users</a:t>
            </a:r>
            <a:endParaRPr b="0" lang="en-US" sz="1100" spc="-1" strike="noStrike">
              <a:latin typeface="Arial"/>
            </a:endParaRPr>
          </a:p>
        </p:txBody>
      </p:sp>
      <p:pic>
        <p:nvPicPr>
          <p:cNvPr id="299" name="Picture 56" descr=""/>
          <p:cNvPicPr/>
          <p:nvPr/>
        </p:nvPicPr>
        <p:blipFill>
          <a:blip r:embed="rId7"/>
          <a:stretch/>
        </p:blipFill>
        <p:spPr>
          <a:xfrm>
            <a:off x="3357720" y="4789800"/>
            <a:ext cx="166680" cy="173520"/>
          </a:xfrm>
          <a:prstGeom prst="rect">
            <a:avLst/>
          </a:prstGeom>
          <a:ln>
            <a:noFill/>
          </a:ln>
        </p:spPr>
      </p:pic>
      <p:sp>
        <p:nvSpPr>
          <p:cNvPr id="300" name="CustomShape 13"/>
          <p:cNvSpPr/>
          <p:nvPr/>
        </p:nvSpPr>
        <p:spPr>
          <a:xfrm>
            <a:off x="3250440" y="3687840"/>
            <a:ext cx="2474280" cy="103356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301" name="CustomShape 14"/>
          <p:cNvSpPr/>
          <p:nvPr/>
        </p:nvSpPr>
        <p:spPr>
          <a:xfrm>
            <a:off x="4428720" y="4235760"/>
            <a:ext cx="1374120" cy="413280"/>
          </a:xfrm>
          <a:prstGeom prst="rect">
            <a:avLst/>
          </a:prstGeom>
          <a:noFill/>
          <a:ln w="9360">
            <a:noFill/>
          </a:ln>
        </p:spPr>
        <p:style>
          <a:lnRef idx="0"/>
          <a:fillRef idx="0"/>
          <a:effectRef idx="0"/>
          <a:fontRef idx="minor"/>
        </p:style>
        <p:txBody>
          <a:bodyPr lIns="90000" rIns="90000" tIns="45000" bIns="45000"/>
          <a:p>
            <a:pPr>
              <a:lnSpc>
                <a:spcPct val="100000"/>
              </a:lnSpc>
            </a:pPr>
            <a:r>
              <a:rPr b="0" lang="en-US" sz="1000" spc="-1" strike="noStrike">
                <a:solidFill>
                  <a:srgbClr val="ed7d31"/>
                </a:solidFill>
                <a:latin typeface="Raleway"/>
                <a:ea typeface="Raleway"/>
              </a:rPr>
              <a:t>10.0.10.0/24</a:t>
            </a:r>
            <a:endParaRPr b="0" lang="en-US" sz="1000" spc="-1" strike="noStrike">
              <a:latin typeface="Arial"/>
            </a:endParaRPr>
          </a:p>
          <a:p>
            <a:pPr>
              <a:lnSpc>
                <a:spcPct val="100000"/>
              </a:lnSpc>
            </a:pPr>
            <a:r>
              <a:rPr b="0" lang="en-US" sz="1000" spc="-1" strike="noStrike">
                <a:solidFill>
                  <a:srgbClr val="000000"/>
                </a:solidFill>
                <a:latin typeface="Raleway"/>
                <a:ea typeface="Raleway"/>
              </a:rPr>
              <a:t>Public subnet</a:t>
            </a:r>
            <a:r>
              <a:rPr b="0" lang="en-US" sz="1200" spc="-1" strike="noStrike">
                <a:solidFill>
                  <a:srgbClr val="000000"/>
                </a:solidFill>
                <a:latin typeface="Raleway"/>
                <a:ea typeface="Raleway"/>
              </a:rPr>
              <a:t> </a:t>
            </a:r>
            <a:endParaRPr b="0" lang="en-US" sz="1200" spc="-1" strike="noStrike">
              <a:latin typeface="Arial"/>
            </a:endParaRPr>
          </a:p>
        </p:txBody>
      </p:sp>
      <p:pic>
        <p:nvPicPr>
          <p:cNvPr id="302" name="Picture 61" descr=""/>
          <p:cNvPicPr/>
          <p:nvPr/>
        </p:nvPicPr>
        <p:blipFill>
          <a:blip r:embed="rId8"/>
          <a:stretch/>
        </p:blipFill>
        <p:spPr>
          <a:xfrm>
            <a:off x="3524760" y="4008240"/>
            <a:ext cx="491400" cy="473040"/>
          </a:xfrm>
          <a:prstGeom prst="rect">
            <a:avLst/>
          </a:prstGeom>
          <a:ln>
            <a:noFill/>
          </a:ln>
        </p:spPr>
      </p:pic>
      <p:sp>
        <p:nvSpPr>
          <p:cNvPr id="303" name="CustomShape 15"/>
          <p:cNvSpPr/>
          <p:nvPr/>
        </p:nvSpPr>
        <p:spPr>
          <a:xfrm>
            <a:off x="3485880" y="3783240"/>
            <a:ext cx="1788120" cy="338400"/>
          </a:xfrm>
          <a:prstGeom prst="rect">
            <a:avLst/>
          </a:prstGeom>
          <a:noFill/>
          <a:ln>
            <a:noFill/>
          </a:ln>
        </p:spPr>
        <p:style>
          <a:lnRef idx="0"/>
          <a:fillRef idx="0"/>
          <a:effectRef idx="0"/>
          <a:fontRef idx="minor"/>
        </p:style>
        <p:txBody>
          <a:bodyPr lIns="0" rIns="0" tIns="0" bIns="0"/>
          <a:p>
            <a:pPr algn="ctr">
              <a:lnSpc>
                <a:spcPct val="100000"/>
              </a:lnSpc>
            </a:pPr>
            <a:r>
              <a:rPr b="0" lang="en-US" sz="1000" spc="-1" strike="noStrike">
                <a:solidFill>
                  <a:srgbClr val="000000"/>
                </a:solidFill>
                <a:latin typeface="Raleway"/>
                <a:ea typeface="Raleway"/>
              </a:rPr>
              <a:t>VPC NAT</a:t>
            </a:r>
            <a:endParaRPr b="0" lang="en-US" sz="1000" spc="-1" strike="noStrike">
              <a:latin typeface="Arial"/>
            </a:endParaRPr>
          </a:p>
          <a:p>
            <a:pPr algn="ctr">
              <a:lnSpc>
                <a:spcPct val="100000"/>
              </a:lnSpc>
            </a:pPr>
            <a:r>
              <a:rPr b="0" lang="en-US" sz="1000" spc="-1" strike="noStrike">
                <a:solidFill>
                  <a:srgbClr val="000000"/>
                </a:solidFill>
                <a:latin typeface="Raleway"/>
                <a:ea typeface="Raleway"/>
              </a:rPr>
              <a:t>gateway</a:t>
            </a:r>
            <a:endParaRPr b="0" lang="en-US" sz="1000" spc="-1" strike="noStrike">
              <a:latin typeface="Arial"/>
            </a:endParaRPr>
          </a:p>
        </p:txBody>
      </p:sp>
      <p:graphicFrame>
        <p:nvGraphicFramePr>
          <p:cNvPr id="304" name="Table 16"/>
          <p:cNvGraphicFramePr/>
          <p:nvPr/>
        </p:nvGraphicFramePr>
        <p:xfrm>
          <a:off x="7680960" y="4152960"/>
          <a:ext cx="3509280" cy="825120"/>
        </p:xfrm>
        <a:graphic>
          <a:graphicData uri="http://schemas.openxmlformats.org/drawingml/2006/table">
            <a:tbl>
              <a:tblPr/>
              <a:tblGrid>
                <a:gridCol w="2316960"/>
                <a:gridCol w="1192680"/>
              </a:tblGrid>
              <a:tr h="246960">
                <a:tc>
                  <a:txBody>
                    <a:bodyPr/>
                    <a:p>
                      <a:pPr algn="ctr">
                        <a:lnSpc>
                          <a:spcPct val="100000"/>
                        </a:lnSpc>
                      </a:pPr>
                      <a:r>
                        <a:rPr b="1" lang="en-US" sz="1200" spc="-1" strike="noStrike">
                          <a:solidFill>
                            <a:srgbClr val="ffffff"/>
                          </a:solidFill>
                          <a:latin typeface="Ubuntu"/>
                          <a:ea typeface="Amazon Ember"/>
                        </a:rPr>
                        <a:t>Destination</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c>
                  <a:txBody>
                    <a:bodyPr/>
                    <a:p>
                      <a:pPr algn="ctr">
                        <a:lnSpc>
                          <a:spcPct val="100000"/>
                        </a:lnSpc>
                      </a:pPr>
                      <a:r>
                        <a:rPr b="1" lang="en-US" sz="1200" spc="-1" strike="noStrike">
                          <a:solidFill>
                            <a:srgbClr val="ffffff"/>
                          </a:solidFill>
                          <a:latin typeface="Ubuntu"/>
                          <a:ea typeface="Amazon Ember"/>
                        </a:rPr>
                        <a:t>Target</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r>
              <a:tr h="276840">
                <a:tc>
                  <a:txBody>
                    <a:bodyPr/>
                    <a:p>
                      <a:pPr algn="ctr">
                        <a:lnSpc>
                          <a:spcPct val="100000"/>
                        </a:lnSpc>
                      </a:pPr>
                      <a:r>
                        <a:rPr b="0" lang="en-US" sz="1200" spc="-1" strike="noStrike">
                          <a:solidFill>
                            <a:srgbClr val="000000"/>
                          </a:solidFill>
                          <a:latin typeface="Ubuntu"/>
                          <a:ea typeface="Amazon Ember"/>
                        </a:rPr>
                        <a:t>10.0.0.0/16</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a:p>
                      <a:pPr algn="ctr">
                        <a:lnSpc>
                          <a:spcPct val="100000"/>
                        </a:lnSpc>
                      </a:pPr>
                      <a:r>
                        <a:rPr b="0" lang="en-US" sz="1200" spc="-1" strike="noStrike">
                          <a:solidFill>
                            <a:srgbClr val="000000"/>
                          </a:solidFill>
                          <a:latin typeface="Ubuntu"/>
                          <a:ea typeface="Amazon Ember"/>
                        </a:rPr>
                        <a:t> </a:t>
                      </a:r>
                      <a:r>
                        <a:rPr b="0" lang="en-US" sz="1200" spc="-1" strike="noStrike">
                          <a:solidFill>
                            <a:srgbClr val="000000"/>
                          </a:solidFill>
                          <a:latin typeface="Ubuntu"/>
                          <a:ea typeface="Amazon Ember"/>
                        </a:rPr>
                        <a:t>local</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270720">
                <a:tc>
                  <a:txBody>
                    <a:bodyPr/>
                    <a:p>
                      <a:pPr algn="ctr">
                        <a:lnSpc>
                          <a:spcPct val="100000"/>
                        </a:lnSpc>
                      </a:pPr>
                      <a:r>
                        <a:rPr b="0" lang="en-US" sz="1200" spc="-1" strike="noStrike">
                          <a:solidFill>
                            <a:srgbClr val="000000"/>
                          </a:solidFill>
                          <a:latin typeface="Ubuntu"/>
                        </a:rPr>
                        <a:t>0.0.0.0/0</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a:p>
                      <a:pPr algn="ctr">
                        <a:lnSpc>
                          <a:spcPct val="100000"/>
                        </a:lnSpc>
                      </a:pPr>
                      <a:r>
                        <a:rPr b="0" lang="en-US" sz="1200" spc="-1" strike="noStrike">
                          <a:solidFill>
                            <a:srgbClr val="000000"/>
                          </a:solidFill>
                          <a:latin typeface="Ubuntu"/>
                        </a:rPr>
                        <a:t>&lt;igw-id&gt;</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bl>
          </a:graphicData>
        </a:graphic>
      </p:graphicFrame>
      <p:graphicFrame>
        <p:nvGraphicFramePr>
          <p:cNvPr id="305" name="Table 17"/>
          <p:cNvGraphicFramePr/>
          <p:nvPr/>
        </p:nvGraphicFramePr>
        <p:xfrm>
          <a:off x="7673760" y="5121000"/>
          <a:ext cx="3536280" cy="822600"/>
        </p:xfrm>
        <a:graphic>
          <a:graphicData uri="http://schemas.openxmlformats.org/drawingml/2006/table">
            <a:tbl>
              <a:tblPr/>
              <a:tblGrid>
                <a:gridCol w="2334600"/>
                <a:gridCol w="1202040"/>
              </a:tblGrid>
              <a:tr h="246240">
                <a:tc>
                  <a:txBody>
                    <a:bodyPr/>
                    <a:p>
                      <a:pPr algn="ctr">
                        <a:lnSpc>
                          <a:spcPct val="100000"/>
                        </a:lnSpc>
                      </a:pPr>
                      <a:r>
                        <a:rPr b="1" lang="en-US" sz="1200" spc="-1" strike="noStrike">
                          <a:solidFill>
                            <a:srgbClr val="ffffff"/>
                          </a:solidFill>
                          <a:latin typeface="Ubuntu"/>
                          <a:ea typeface="Amazon Ember"/>
                        </a:rPr>
                        <a:t>Destination</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c>
                  <a:txBody>
                    <a:bodyPr/>
                    <a:p>
                      <a:pPr algn="ctr">
                        <a:lnSpc>
                          <a:spcPct val="100000"/>
                        </a:lnSpc>
                      </a:pPr>
                      <a:r>
                        <a:rPr b="1" lang="en-US" sz="1200" spc="-1" strike="noStrike">
                          <a:solidFill>
                            <a:srgbClr val="ffffff"/>
                          </a:solidFill>
                          <a:latin typeface="Ubuntu"/>
                          <a:ea typeface="Amazon Ember"/>
                        </a:rPr>
                        <a:t>Target</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a5a5a5"/>
                    </a:solidFill>
                  </a:tcPr>
                </a:tc>
              </a:tr>
              <a:tr h="265320">
                <a:tc>
                  <a:txBody>
                    <a:bodyPr/>
                    <a:p>
                      <a:pPr algn="ctr">
                        <a:lnSpc>
                          <a:spcPct val="100000"/>
                        </a:lnSpc>
                      </a:pPr>
                      <a:r>
                        <a:rPr b="0" lang="en-US" sz="1200" spc="-1" strike="noStrike">
                          <a:solidFill>
                            <a:srgbClr val="000000"/>
                          </a:solidFill>
                          <a:latin typeface="Ubuntu"/>
                          <a:ea typeface="Amazon Ember"/>
                        </a:rPr>
                        <a:t>10.0.0.0/16</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a:p>
                      <a:pPr algn="ctr">
                        <a:lnSpc>
                          <a:spcPct val="100000"/>
                        </a:lnSpc>
                      </a:pPr>
                      <a:r>
                        <a:rPr b="0" lang="en-US" sz="1200" spc="-1" strike="noStrike">
                          <a:solidFill>
                            <a:srgbClr val="000000"/>
                          </a:solidFill>
                          <a:latin typeface="Ubuntu"/>
                          <a:ea typeface="Amazon Ember"/>
                        </a:rPr>
                        <a:t> </a:t>
                      </a:r>
                      <a:r>
                        <a:rPr b="0" lang="en-US" sz="1200" spc="-1" strike="noStrike">
                          <a:solidFill>
                            <a:srgbClr val="000000"/>
                          </a:solidFill>
                          <a:latin typeface="Ubuntu"/>
                          <a:ea typeface="Amazon Ember"/>
                        </a:rPr>
                        <a:t>local</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r h="270360">
                <a:tc>
                  <a:txBody>
                    <a:bodyPr/>
                    <a:p>
                      <a:pPr algn="ctr">
                        <a:lnSpc>
                          <a:spcPct val="100000"/>
                        </a:lnSpc>
                      </a:pPr>
                      <a:r>
                        <a:rPr b="0" lang="en-US" sz="1200" spc="-1" strike="noStrike">
                          <a:solidFill>
                            <a:srgbClr val="000000"/>
                          </a:solidFill>
                          <a:latin typeface="Ubuntu"/>
                        </a:rPr>
                        <a:t>0.0.0.0/0</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c>
                  <a:txBody>
                    <a:bodyPr/>
                    <a:p>
                      <a:pPr algn="ctr">
                        <a:lnSpc>
                          <a:spcPct val="100000"/>
                        </a:lnSpc>
                      </a:pPr>
                      <a:r>
                        <a:rPr b="0" lang="en-US" sz="1200" spc="-1" strike="noStrike">
                          <a:solidFill>
                            <a:srgbClr val="000000"/>
                          </a:solidFill>
                          <a:latin typeface="Ubuntu"/>
                        </a:rPr>
                        <a:t>&lt;nat-id&gt;</a:t>
                      </a:r>
                      <a:endParaRPr b="0" lang="en-US" sz="1200" spc="-1" strike="noStrike">
                        <a:latin typeface="Arial"/>
                      </a:endParaRPr>
                    </a:p>
                  </a:txBody>
                  <a:tcPr marL="91440" marR="91440">
                    <a:lnL w="12240">
                      <a:solidFill>
                        <a:srgbClr val="a5a5a5"/>
                      </a:solidFill>
                    </a:lnL>
                    <a:lnR w="12240">
                      <a:solidFill>
                        <a:srgbClr val="a5a5a5"/>
                      </a:solidFill>
                    </a:lnR>
                    <a:lnT w="12240">
                      <a:solidFill>
                        <a:srgbClr val="a5a5a5"/>
                      </a:solidFill>
                    </a:lnT>
                    <a:lnB w="12240">
                      <a:solidFill>
                        <a:srgbClr val="a5a5a5"/>
                      </a:solidFill>
                    </a:lnB>
                    <a:solidFill>
                      <a:srgbClr val="f0f0f0"/>
                    </a:solidFill>
                  </a:tcPr>
                </a:tc>
              </a:tr>
            </a:tbl>
          </a:graphicData>
        </a:graphic>
      </p:graphicFrame>
      <p:sp>
        <p:nvSpPr>
          <p:cNvPr id="306" name="CustomShape 18"/>
          <p:cNvSpPr/>
          <p:nvPr/>
        </p:nvSpPr>
        <p:spPr>
          <a:xfrm>
            <a:off x="6675120" y="4321080"/>
            <a:ext cx="1371600" cy="5191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ntipasto Pro"/>
                <a:ea typeface="Antipasto Pro"/>
              </a:rPr>
              <a:t>Public </a:t>
            </a:r>
            <a:endParaRPr b="0" lang="en-US" sz="1200" spc="-1" strike="noStrike">
              <a:latin typeface="Arial"/>
            </a:endParaRPr>
          </a:p>
          <a:p>
            <a:pPr>
              <a:lnSpc>
                <a:spcPct val="100000"/>
              </a:lnSpc>
            </a:pPr>
            <a:r>
              <a:rPr b="0" lang="en-US" sz="1200" spc="-1" strike="noStrike">
                <a:solidFill>
                  <a:srgbClr val="000000"/>
                </a:solidFill>
                <a:latin typeface="Antipasto Pro"/>
                <a:ea typeface="Antipasto Pro"/>
              </a:rPr>
              <a:t>route table</a:t>
            </a:r>
            <a:endParaRPr b="0" lang="en-US" sz="1200" spc="-1" strike="noStrike">
              <a:latin typeface="Arial"/>
            </a:endParaRPr>
          </a:p>
        </p:txBody>
      </p:sp>
      <p:sp>
        <p:nvSpPr>
          <p:cNvPr id="307" name="CustomShape 19"/>
          <p:cNvSpPr/>
          <p:nvPr/>
        </p:nvSpPr>
        <p:spPr>
          <a:xfrm>
            <a:off x="6675120" y="5265360"/>
            <a:ext cx="1371600" cy="51912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Antipasto Pro"/>
                <a:ea typeface="Antipasto Pro"/>
              </a:rPr>
              <a:t>Private </a:t>
            </a:r>
            <a:endParaRPr b="0" lang="en-US" sz="1200" spc="-1" strike="noStrike">
              <a:latin typeface="Arial"/>
            </a:endParaRPr>
          </a:p>
          <a:p>
            <a:pPr>
              <a:lnSpc>
                <a:spcPct val="100000"/>
              </a:lnSpc>
            </a:pPr>
            <a:r>
              <a:rPr b="0" lang="en-US" sz="1200" spc="-1" strike="noStrike">
                <a:solidFill>
                  <a:srgbClr val="000000"/>
                </a:solidFill>
                <a:latin typeface="Antipasto Pro"/>
                <a:ea typeface="Antipasto Pro"/>
              </a:rPr>
              <a:t>route table</a:t>
            </a:r>
            <a:endParaRPr b="0" lang="en-US" sz="1200" spc="-1" strike="noStrike">
              <a:latin typeface="Arial"/>
            </a:endParaRPr>
          </a:p>
        </p:txBody>
      </p:sp>
      <p:sp>
        <p:nvSpPr>
          <p:cNvPr id="308" name="CustomShape 20"/>
          <p:cNvSpPr/>
          <p:nvPr/>
        </p:nvSpPr>
        <p:spPr>
          <a:xfrm>
            <a:off x="697680" y="4358880"/>
            <a:ext cx="1386720" cy="811080"/>
          </a:xfrm>
          <a:prstGeom prst="rect">
            <a:avLst/>
          </a:prstGeom>
          <a:noFill/>
          <a:ln>
            <a:noFill/>
          </a:ln>
        </p:spPr>
        <p:style>
          <a:lnRef idx="0"/>
          <a:fillRef idx="0"/>
          <a:effectRef idx="0"/>
          <a:fontRef idx="minor"/>
        </p:style>
        <p:txBody>
          <a:bodyPr lIns="0" rIns="0" tIns="0" bIns="0"/>
          <a:p>
            <a:pPr algn="ct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Antipasto Pro"/>
                <a:ea typeface="Antipasto Pro"/>
              </a:rPr>
              <a:t>Nat</a:t>
            </a:r>
            <a:endParaRPr b="0" lang="en-US" sz="2400" spc="-1" strike="noStrike">
              <a:latin typeface="Arial"/>
            </a:endParaRPr>
          </a:p>
          <a:p>
            <a:pPr algn="ctr">
              <a:lnSpc>
                <a:spcPct val="100000"/>
              </a:lnSpc>
            </a:pPr>
            <a:r>
              <a:rPr b="0" lang="en-US" sz="2400" spc="-1" strike="noStrike">
                <a:solidFill>
                  <a:srgbClr val="262626"/>
                </a:solidFill>
                <a:latin typeface="Antipasto Pro"/>
                <a:ea typeface="Antipasto Pro"/>
              </a:rPr>
              <a:t>Gateways</a:t>
            </a:r>
            <a:endParaRPr b="0" lang="en-US" sz="2400" spc="-1" strike="noStrike">
              <a:latin typeface="Arial"/>
            </a:endParaRPr>
          </a:p>
        </p:txBody>
      </p:sp>
      <p:sp>
        <p:nvSpPr>
          <p:cNvPr id="309" name="CustomShape 21"/>
          <p:cNvSpPr/>
          <p:nvPr/>
        </p:nvSpPr>
        <p:spPr>
          <a:xfrm>
            <a:off x="423360" y="2628720"/>
            <a:ext cx="1972800" cy="3272760"/>
          </a:xfrm>
          <a:prstGeom prst="rect">
            <a:avLst/>
          </a:prstGeom>
          <a:noFill/>
          <a:ln w="50760">
            <a:solidFill>
              <a:srgbClr val="ed7d31"/>
            </a:solidFill>
            <a:round/>
          </a:ln>
        </p:spPr>
        <p:style>
          <a:lnRef idx="0"/>
          <a:fillRef idx="0"/>
          <a:effectRef idx="0"/>
          <a:fontRef idx="minor"/>
        </p:style>
      </p:sp>
      <p:pic>
        <p:nvPicPr>
          <p:cNvPr id="310" name="Picture 30" descr=""/>
          <p:cNvPicPr/>
          <p:nvPr/>
        </p:nvPicPr>
        <p:blipFill>
          <a:blip r:embed="rId9"/>
          <a:stretch/>
        </p:blipFill>
        <p:spPr>
          <a:xfrm>
            <a:off x="961200" y="3243600"/>
            <a:ext cx="887040" cy="915840"/>
          </a:xfrm>
          <a:prstGeom prst="rect">
            <a:avLst/>
          </a:prstGeom>
          <a:ln>
            <a:noFill/>
          </a:ln>
        </p:spPr>
      </p:pic>
      <p:sp>
        <p:nvSpPr>
          <p:cNvPr id="311" name="CustomShape 22"/>
          <p:cNvSpPr/>
          <p:nvPr/>
        </p:nvSpPr>
        <p:spPr>
          <a:xfrm>
            <a:off x="4295160" y="5394960"/>
            <a:ext cx="1374120" cy="413280"/>
          </a:xfrm>
          <a:prstGeom prst="rect">
            <a:avLst/>
          </a:prstGeom>
          <a:noFill/>
          <a:ln w="9360">
            <a:noFill/>
          </a:ln>
        </p:spPr>
        <p:style>
          <a:lnRef idx="0"/>
          <a:fillRef idx="0"/>
          <a:effectRef idx="0"/>
          <a:fontRef idx="minor"/>
        </p:style>
        <p:txBody>
          <a:bodyPr lIns="90000" rIns="90000" tIns="45000" bIns="45000"/>
          <a:p>
            <a:pPr>
              <a:lnSpc>
                <a:spcPct val="100000"/>
              </a:lnSpc>
            </a:pPr>
            <a:r>
              <a:rPr b="0" lang="en-US" sz="1000" spc="-1" strike="noStrike">
                <a:solidFill>
                  <a:srgbClr val="ed7d31"/>
                </a:solidFill>
                <a:latin typeface="Raleway"/>
                <a:ea typeface="Raleway"/>
              </a:rPr>
              <a:t>10.0.20.0/24</a:t>
            </a:r>
            <a:endParaRPr b="0" lang="en-US" sz="1000" spc="-1" strike="noStrike">
              <a:latin typeface="Arial"/>
            </a:endParaRPr>
          </a:p>
          <a:p>
            <a:pPr>
              <a:lnSpc>
                <a:spcPct val="100000"/>
              </a:lnSpc>
            </a:pPr>
            <a:r>
              <a:rPr b="0" lang="en-US" sz="1000" spc="-1" strike="noStrike">
                <a:solidFill>
                  <a:srgbClr val="000000"/>
                </a:solidFill>
                <a:latin typeface="Raleway"/>
                <a:ea typeface="Raleway"/>
              </a:rPr>
              <a:t>Private subnet</a:t>
            </a:r>
            <a:r>
              <a:rPr b="0" lang="en-US" sz="1200" spc="-1" strike="noStrike">
                <a:solidFill>
                  <a:srgbClr val="000000"/>
                </a:solidFill>
                <a:latin typeface="Raleway"/>
                <a:ea typeface="Raleway"/>
              </a:rPr>
              <a:t> </a:t>
            </a:r>
            <a:endParaRPr b="0" lang="en-US" sz="1200" spc="-1" strike="noStrike">
              <a:latin typeface="Arial"/>
            </a:endParaRPr>
          </a:p>
        </p:txBody>
      </p:sp>
    </p:spTree>
  </p:cSld>
  <p:timing>
    <p:tnLst>
      <p:par>
        <p:cTn id="67" dur="indefinite" restart="never" nodeType="tmRoot">
          <p:childTnLst>
            <p:seq>
              <p:cTn id="68" dur="indefinite" nodeType="mainSeq">
                <p:childTnLst>
                  <p:par>
                    <p:cTn id="69" fill="hold">
                      <p:stCondLst>
                        <p:cond delay="indefinite"/>
                      </p:stCondLst>
                      <p:childTnLst>
                        <p:par>
                          <p:cTn id="70" fill="hold">
                            <p:stCondLst>
                              <p:cond delay="0"/>
                            </p:stCondLst>
                            <p:childTnLst>
                              <p:par>
                                <p:cTn id="71" nodeType="clickEffect" fill="hold" presetClass="entr" presetID="3" presetSubtype="10">
                                  <p:stCondLst>
                                    <p:cond delay="0"/>
                                  </p:stCondLst>
                                  <p:childTnLst>
                                    <p:set>
                                      <p:cBhvr>
                                        <p:cTn id="72" dur="1" fill="hold">
                                          <p:stCondLst>
                                            <p:cond delay="0"/>
                                          </p:stCondLst>
                                        </p:cTn>
                                        <p:tgtEl>
                                          <p:spTgt spid="302"/>
                                        </p:tgtEl>
                                        <p:attrNameLst>
                                          <p:attrName>style.visibility</p:attrName>
                                        </p:attrNameLst>
                                      </p:cBhvr>
                                      <p:to>
                                        <p:strVal val="visible"/>
                                      </p:to>
                                    </p:set>
                                    <p:animEffect filter="blinds(horizontal)" transition="in">
                                      <p:cBhvr additive="repl">
                                        <p:cTn id="73" dur="500"/>
                                        <p:tgtEl>
                                          <p:spTgt spid="302"/>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3" presetSubtype="10">
                                  <p:stCondLst>
                                    <p:cond delay="0"/>
                                  </p:stCondLst>
                                  <p:childTnLst>
                                    <p:set>
                                      <p:cBhvr>
                                        <p:cTn id="77" dur="1" fill="hold">
                                          <p:stCondLst>
                                            <p:cond delay="0"/>
                                          </p:stCondLst>
                                        </p:cTn>
                                        <p:tgtEl>
                                          <p:spTgt spid="290"/>
                                        </p:tgtEl>
                                        <p:attrNameLst>
                                          <p:attrName>style.visibility</p:attrName>
                                        </p:attrNameLst>
                                      </p:cBhvr>
                                      <p:to>
                                        <p:strVal val="visible"/>
                                      </p:to>
                                    </p:set>
                                    <p:animEffect filter="blinds(horizontal)" transition="in">
                                      <p:cBhvr additive="repl">
                                        <p:cTn id="78" dur="500"/>
                                        <p:tgtEl>
                                          <p:spTgt spid="29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Resim 3" descr=""/>
          <p:cNvPicPr/>
          <p:nvPr/>
        </p:nvPicPr>
        <p:blipFill>
          <a:blip r:embed="rId1"/>
          <a:stretch/>
        </p:blipFill>
        <p:spPr>
          <a:xfrm>
            <a:off x="0" y="-1550160"/>
            <a:ext cx="12191760" cy="5291280"/>
          </a:xfrm>
          <a:prstGeom prst="rect">
            <a:avLst/>
          </a:prstGeom>
          <a:ln>
            <a:noFill/>
          </a:ln>
        </p:spPr>
      </p:pic>
      <p:sp>
        <p:nvSpPr>
          <p:cNvPr id="313"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314"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Security</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Groups</a:t>
            </a:r>
            <a:endParaRPr b="0" lang="en-US" sz="3200" spc="-1" strike="noStrike">
              <a:latin typeface="Arial"/>
            </a:endParaRPr>
          </a:p>
        </p:txBody>
      </p:sp>
      <p:pic>
        <p:nvPicPr>
          <p:cNvPr id="315" name="Resim 12" descr=""/>
          <p:cNvPicPr/>
          <p:nvPr/>
        </p:nvPicPr>
        <p:blipFill>
          <a:blip r:embed="rId2"/>
          <a:stretch/>
        </p:blipFill>
        <p:spPr>
          <a:xfrm>
            <a:off x="335520" y="346320"/>
            <a:ext cx="806760" cy="806760"/>
          </a:xfrm>
          <a:prstGeom prst="rect">
            <a:avLst/>
          </a:prstGeom>
          <a:ln>
            <a:noFill/>
          </a:ln>
        </p:spPr>
      </p:pic>
      <p:sp>
        <p:nvSpPr>
          <p:cNvPr id="316"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grpSp>
        <p:nvGrpSpPr>
          <p:cNvPr id="317" name="Group 4"/>
          <p:cNvGrpSpPr/>
          <p:nvPr/>
        </p:nvGrpSpPr>
        <p:grpSpPr>
          <a:xfrm>
            <a:off x="6728760" y="2160360"/>
            <a:ext cx="4754520" cy="2717280"/>
            <a:chOff x="6728760" y="2160360"/>
            <a:chExt cx="4754520" cy="2717280"/>
          </a:xfrm>
        </p:grpSpPr>
        <p:sp>
          <p:nvSpPr>
            <p:cNvPr id="318" name="CustomShape 5"/>
            <p:cNvSpPr/>
            <p:nvPr/>
          </p:nvSpPr>
          <p:spPr>
            <a:xfrm>
              <a:off x="6728760" y="2415960"/>
              <a:ext cx="4754520" cy="246168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319" name="Picture 32" descr=""/>
            <p:cNvPicPr/>
            <p:nvPr/>
          </p:nvPicPr>
          <p:blipFill>
            <a:blip r:embed="rId3"/>
            <a:stretch/>
          </p:blipFill>
          <p:spPr>
            <a:xfrm>
              <a:off x="7633800" y="2160360"/>
              <a:ext cx="566280" cy="369360"/>
            </a:xfrm>
            <a:prstGeom prst="rect">
              <a:avLst/>
            </a:prstGeom>
            <a:ln>
              <a:noFill/>
            </a:ln>
          </p:spPr>
        </p:pic>
        <p:sp>
          <p:nvSpPr>
            <p:cNvPr id="320" name="CustomShape 6"/>
            <p:cNvSpPr/>
            <p:nvPr/>
          </p:nvSpPr>
          <p:spPr>
            <a:xfrm>
              <a:off x="7003080" y="2620800"/>
              <a:ext cx="2032200" cy="215028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321" name="CustomShape 7"/>
            <p:cNvSpPr/>
            <p:nvPr/>
          </p:nvSpPr>
          <p:spPr>
            <a:xfrm>
              <a:off x="7449480" y="4475520"/>
              <a:ext cx="1189080" cy="25956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Raleway"/>
                  <a:ea typeface="Raleway"/>
                </a:rPr>
                <a:t>Public subnet</a:t>
              </a:r>
              <a:endParaRPr b="0" lang="en-US" sz="1200" spc="-1" strike="noStrike">
                <a:latin typeface="Arial"/>
              </a:endParaRPr>
            </a:p>
          </p:txBody>
        </p:sp>
        <p:pic>
          <p:nvPicPr>
            <p:cNvPr id="322" name="Picture 24" descr=""/>
            <p:cNvPicPr/>
            <p:nvPr/>
          </p:nvPicPr>
          <p:blipFill>
            <a:blip r:embed="rId4"/>
            <a:stretch/>
          </p:blipFill>
          <p:spPr>
            <a:xfrm>
              <a:off x="7480440" y="2891880"/>
              <a:ext cx="1047600" cy="1047960"/>
            </a:xfrm>
            <a:prstGeom prst="rect">
              <a:avLst/>
            </a:prstGeom>
            <a:ln>
              <a:noFill/>
            </a:ln>
          </p:spPr>
        </p:pic>
        <p:sp>
          <p:nvSpPr>
            <p:cNvPr id="323" name="CustomShape 8"/>
            <p:cNvSpPr/>
            <p:nvPr/>
          </p:nvSpPr>
          <p:spPr>
            <a:xfrm>
              <a:off x="7106040" y="3532320"/>
              <a:ext cx="1796760" cy="227520"/>
            </a:xfrm>
            <a:prstGeom prst="rect">
              <a:avLst/>
            </a:prstGeom>
            <a:noFill/>
            <a:ln>
              <a:noFill/>
            </a:ln>
          </p:spPr>
          <p:style>
            <a:lnRef idx="0"/>
            <a:fillRef idx="0"/>
            <a:effectRef idx="0"/>
            <a:fontRef idx="minor"/>
          </p:style>
        </p:sp>
        <p:sp>
          <p:nvSpPr>
            <p:cNvPr id="324" name="CustomShape 9"/>
            <p:cNvSpPr/>
            <p:nvPr/>
          </p:nvSpPr>
          <p:spPr>
            <a:xfrm>
              <a:off x="7316280" y="2841120"/>
              <a:ext cx="1375920" cy="1587960"/>
            </a:xfrm>
            <a:prstGeom prst="roundRect">
              <a:avLst>
                <a:gd name="adj" fmla="val 9818"/>
              </a:avLst>
            </a:prstGeom>
            <a:noFill/>
            <a:ln w="25560">
              <a:solidFill>
                <a:srgbClr val="000000"/>
              </a:solidFill>
              <a:round/>
            </a:ln>
            <a:effectLst>
              <a:outerShdw dist="23040" dir="5400000">
                <a:srgbClr val="000000">
                  <a:alpha val="35000"/>
                </a:srgbClr>
              </a:outerShdw>
            </a:effectLst>
          </p:spPr>
          <p:style>
            <a:lnRef idx="0"/>
            <a:fillRef idx="0"/>
            <a:effectRef idx="0"/>
            <a:fontRef idx="minor"/>
          </p:style>
        </p:sp>
        <p:sp>
          <p:nvSpPr>
            <p:cNvPr id="325" name="CustomShape 10"/>
            <p:cNvSpPr/>
            <p:nvPr/>
          </p:nvSpPr>
          <p:spPr>
            <a:xfrm>
              <a:off x="7316280" y="2841120"/>
              <a:ext cx="1375920" cy="1587960"/>
            </a:xfrm>
            <a:prstGeom prst="roundRect">
              <a:avLst>
                <a:gd name="adj" fmla="val 9818"/>
              </a:avLst>
            </a:prstGeom>
            <a:noFill/>
            <a:ln cap="rnd" w="25560">
              <a:solidFill>
                <a:srgbClr val="ff7d74"/>
              </a:solidFill>
              <a:custDash>
                <a:ds d="800000" sp="300000"/>
              </a:custDash>
              <a:round/>
            </a:ln>
            <a:effectLst>
              <a:outerShdw dist="23040" dir="5400000">
                <a:srgbClr val="000000">
                  <a:alpha val="35000"/>
                </a:srgbClr>
              </a:outerShdw>
            </a:effectLst>
          </p:spPr>
          <p:style>
            <a:lnRef idx="0"/>
            <a:fillRef idx="0"/>
            <a:effectRef idx="0"/>
            <a:fontRef idx="minor"/>
          </p:style>
        </p:sp>
        <p:sp>
          <p:nvSpPr>
            <p:cNvPr id="326" name="CustomShape 11"/>
            <p:cNvSpPr/>
            <p:nvPr/>
          </p:nvSpPr>
          <p:spPr>
            <a:xfrm>
              <a:off x="7149240" y="3954240"/>
              <a:ext cx="1709640" cy="27648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en-US" sz="1200" spc="-1" strike="noStrike">
                  <a:solidFill>
                    <a:srgbClr val="262626"/>
                  </a:solidFill>
                  <a:latin typeface="Raleway"/>
                  <a:ea typeface="Raleway"/>
                </a:rPr>
                <a:t>Application</a:t>
              </a:r>
              <a:endParaRPr b="0" lang="en-US" sz="1200" spc="-1" strike="noStrike">
                <a:latin typeface="Arial"/>
              </a:endParaRPr>
            </a:p>
            <a:p>
              <a:pPr algn="ctr">
                <a:lnSpc>
                  <a:spcPct val="100000"/>
                </a:lnSpc>
              </a:pPr>
              <a:r>
                <a:rPr b="0" lang="en-US" sz="1200" spc="-1" strike="noStrike">
                  <a:solidFill>
                    <a:srgbClr val="262626"/>
                  </a:solidFill>
                  <a:latin typeface="Raleway"/>
                  <a:ea typeface="Raleway"/>
                </a:rPr>
                <a:t>Security group</a:t>
              </a:r>
              <a:endParaRPr b="0" lang="en-US" sz="1200" spc="-1" strike="noStrike">
                <a:latin typeface="Arial"/>
              </a:endParaRPr>
            </a:p>
          </p:txBody>
        </p:sp>
        <p:sp>
          <p:nvSpPr>
            <p:cNvPr id="327" name="CustomShape 12"/>
            <p:cNvSpPr/>
            <p:nvPr/>
          </p:nvSpPr>
          <p:spPr>
            <a:xfrm>
              <a:off x="9384840" y="3544200"/>
              <a:ext cx="1797120" cy="227160"/>
            </a:xfrm>
            <a:prstGeom prst="rect">
              <a:avLst/>
            </a:prstGeom>
            <a:noFill/>
            <a:ln>
              <a:noFill/>
            </a:ln>
          </p:spPr>
          <p:style>
            <a:lnRef idx="0"/>
            <a:fillRef idx="0"/>
            <a:effectRef idx="0"/>
            <a:fontRef idx="minor"/>
          </p:style>
          <p:txBody>
            <a:bodyPr lIns="0" rIns="0" tIns="0" bIns="0"/>
            <a:p>
              <a:pPr algn="ctr">
                <a:lnSpc>
                  <a:spcPct val="100000"/>
                </a:lnSpc>
              </a:pPr>
              <a:r>
                <a:rPr b="0" lang="en-US" sz="1800" spc="-1" strike="noStrike">
                  <a:solidFill>
                    <a:srgbClr val="ffffff"/>
                  </a:solidFill>
                  <a:latin typeface="Raleway"/>
                  <a:ea typeface="Raleway"/>
                </a:rPr>
                <a:t>app</a:t>
              </a:r>
              <a:endParaRPr b="0" lang="en-US" sz="1800" spc="-1" strike="noStrike">
                <a:latin typeface="Arial"/>
              </a:endParaRPr>
            </a:p>
          </p:txBody>
        </p:sp>
        <p:sp>
          <p:nvSpPr>
            <p:cNvPr id="328" name="CustomShape 13"/>
            <p:cNvSpPr/>
            <p:nvPr/>
          </p:nvSpPr>
          <p:spPr>
            <a:xfrm>
              <a:off x="9428760" y="4146120"/>
              <a:ext cx="1709640" cy="276480"/>
            </a:xfrm>
            <a:prstGeom prst="rect">
              <a:avLst/>
            </a:prstGeom>
            <a:noFill/>
            <a:ln w="9360">
              <a:noFill/>
            </a:ln>
          </p:spPr>
          <p:style>
            <a:lnRef idx="0"/>
            <a:fillRef idx="0"/>
            <a:effectRef idx="0"/>
            <a:fontRef idx="minor"/>
          </p:style>
        </p:sp>
        <p:sp>
          <p:nvSpPr>
            <p:cNvPr id="329" name="CustomShape 14"/>
            <p:cNvSpPr/>
            <p:nvPr/>
          </p:nvSpPr>
          <p:spPr>
            <a:xfrm>
              <a:off x="7106040" y="3148200"/>
              <a:ext cx="1796760" cy="227520"/>
            </a:xfrm>
            <a:prstGeom prst="rect">
              <a:avLst/>
            </a:prstGeom>
            <a:noFill/>
            <a:ln>
              <a:noFill/>
            </a:ln>
          </p:spPr>
          <p:style>
            <a:lnRef idx="0"/>
            <a:fillRef idx="0"/>
            <a:effectRef idx="0"/>
            <a:fontRef idx="minor"/>
          </p:style>
          <p:txBody>
            <a:bodyPr lIns="0" rIns="0" tIns="0" bIns="0"/>
            <a:p>
              <a:pPr algn="ctr">
                <a:lnSpc>
                  <a:spcPct val="100000"/>
                </a:lnSpc>
              </a:pPr>
              <a:r>
                <a:rPr b="0" lang="en-US" sz="1800" spc="-1" strike="noStrike">
                  <a:solidFill>
                    <a:srgbClr val="ffffff"/>
                  </a:solidFill>
                  <a:latin typeface="Raleway"/>
                  <a:ea typeface="Raleway"/>
                </a:rPr>
                <a:t>Web</a:t>
              </a:r>
              <a:endParaRPr b="0" lang="en-US" sz="1800" spc="-1" strike="noStrike">
                <a:latin typeface="Arial"/>
              </a:endParaRPr>
            </a:p>
            <a:p>
              <a:pPr algn="ctr">
                <a:lnSpc>
                  <a:spcPct val="100000"/>
                </a:lnSpc>
              </a:pPr>
              <a:r>
                <a:rPr b="0" lang="en-US" sz="1800" spc="-1" strike="noStrike">
                  <a:solidFill>
                    <a:srgbClr val="ffffff"/>
                  </a:solidFill>
                  <a:latin typeface="Raleway"/>
                  <a:ea typeface="Raleway"/>
                </a:rPr>
                <a:t>app</a:t>
              </a:r>
              <a:endParaRPr b="0" lang="en-US" sz="1800" spc="-1" strike="noStrike">
                <a:latin typeface="Arial"/>
              </a:endParaRPr>
            </a:p>
          </p:txBody>
        </p:sp>
        <p:sp>
          <p:nvSpPr>
            <p:cNvPr id="330" name="CustomShape 15"/>
            <p:cNvSpPr/>
            <p:nvPr/>
          </p:nvSpPr>
          <p:spPr>
            <a:xfrm>
              <a:off x="9359640" y="2617560"/>
              <a:ext cx="2032200" cy="215028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331" name="Picture 24" descr=""/>
            <p:cNvPicPr/>
            <p:nvPr/>
          </p:nvPicPr>
          <p:blipFill>
            <a:blip r:embed="rId5"/>
            <a:stretch/>
          </p:blipFill>
          <p:spPr>
            <a:xfrm>
              <a:off x="9837000" y="2939760"/>
              <a:ext cx="1047600" cy="1047960"/>
            </a:xfrm>
            <a:prstGeom prst="rect">
              <a:avLst/>
            </a:prstGeom>
            <a:ln>
              <a:noFill/>
            </a:ln>
          </p:spPr>
        </p:pic>
        <p:sp>
          <p:nvSpPr>
            <p:cNvPr id="332" name="CustomShape 16"/>
            <p:cNvSpPr/>
            <p:nvPr/>
          </p:nvSpPr>
          <p:spPr>
            <a:xfrm>
              <a:off x="9462600" y="3529080"/>
              <a:ext cx="1796760" cy="227520"/>
            </a:xfrm>
            <a:prstGeom prst="rect">
              <a:avLst/>
            </a:prstGeom>
            <a:noFill/>
            <a:ln>
              <a:noFill/>
            </a:ln>
          </p:spPr>
          <p:style>
            <a:lnRef idx="0"/>
            <a:fillRef idx="0"/>
            <a:effectRef idx="0"/>
            <a:fontRef idx="minor"/>
          </p:style>
        </p:sp>
        <p:sp>
          <p:nvSpPr>
            <p:cNvPr id="333" name="CustomShape 17"/>
            <p:cNvSpPr/>
            <p:nvPr/>
          </p:nvSpPr>
          <p:spPr>
            <a:xfrm>
              <a:off x="9672840" y="2837880"/>
              <a:ext cx="1375920" cy="1587960"/>
            </a:xfrm>
            <a:prstGeom prst="roundRect">
              <a:avLst>
                <a:gd name="adj" fmla="val 9818"/>
              </a:avLst>
            </a:prstGeom>
            <a:noFill/>
            <a:ln w="25560">
              <a:solidFill>
                <a:srgbClr val="000000"/>
              </a:solidFill>
              <a:round/>
            </a:ln>
            <a:effectLst>
              <a:outerShdw dist="23040" dir="5400000">
                <a:srgbClr val="000000">
                  <a:alpha val="35000"/>
                </a:srgbClr>
              </a:outerShdw>
            </a:effectLst>
          </p:spPr>
          <p:style>
            <a:lnRef idx="0"/>
            <a:fillRef idx="0"/>
            <a:effectRef idx="0"/>
            <a:fontRef idx="minor"/>
          </p:style>
        </p:sp>
        <p:sp>
          <p:nvSpPr>
            <p:cNvPr id="334" name="CustomShape 18"/>
            <p:cNvSpPr/>
            <p:nvPr/>
          </p:nvSpPr>
          <p:spPr>
            <a:xfrm>
              <a:off x="9672840" y="2837880"/>
              <a:ext cx="1375920" cy="1587960"/>
            </a:xfrm>
            <a:prstGeom prst="roundRect">
              <a:avLst>
                <a:gd name="adj" fmla="val 9818"/>
              </a:avLst>
            </a:prstGeom>
            <a:noFill/>
            <a:ln cap="rnd" w="25560">
              <a:solidFill>
                <a:srgbClr val="ff7d74"/>
              </a:solidFill>
              <a:custDash>
                <a:ds d="800000" sp="300000"/>
              </a:custDash>
              <a:round/>
            </a:ln>
            <a:effectLst>
              <a:outerShdw dist="23040" dir="5400000">
                <a:srgbClr val="000000">
                  <a:alpha val="35000"/>
                </a:srgbClr>
              </a:outerShdw>
            </a:effectLst>
          </p:spPr>
          <p:style>
            <a:lnRef idx="0"/>
            <a:fillRef idx="0"/>
            <a:effectRef idx="0"/>
            <a:fontRef idx="minor"/>
          </p:style>
        </p:sp>
        <p:sp>
          <p:nvSpPr>
            <p:cNvPr id="335" name="CustomShape 19"/>
            <p:cNvSpPr/>
            <p:nvPr/>
          </p:nvSpPr>
          <p:spPr>
            <a:xfrm>
              <a:off x="9541800" y="3987000"/>
              <a:ext cx="1709640" cy="276480"/>
            </a:xfrm>
            <a:prstGeom prst="rect">
              <a:avLst/>
            </a:prstGeom>
            <a:noFill/>
            <a:ln w="9360">
              <a:noFill/>
            </a:ln>
          </p:spPr>
          <p:style>
            <a:lnRef idx="0"/>
            <a:fillRef idx="0"/>
            <a:effectRef idx="0"/>
            <a:fontRef idx="minor"/>
          </p:style>
          <p:txBody>
            <a:bodyPr lIns="90000" rIns="90000" tIns="45000" bIns="45000" anchor="ctr"/>
            <a:p>
              <a:pPr algn="ctr">
                <a:lnSpc>
                  <a:spcPct val="100000"/>
                </a:lnSpc>
              </a:pPr>
              <a:r>
                <a:rPr b="0" lang="en-US" sz="1200" spc="-1" strike="noStrike">
                  <a:solidFill>
                    <a:srgbClr val="262626"/>
                  </a:solidFill>
                  <a:latin typeface="Raleway"/>
                  <a:ea typeface="Raleway"/>
                </a:rPr>
                <a:t>Database </a:t>
              </a:r>
              <a:endParaRPr b="0" lang="en-US" sz="1200" spc="-1" strike="noStrike">
                <a:latin typeface="Arial"/>
              </a:endParaRPr>
            </a:p>
            <a:p>
              <a:pPr algn="ctr">
                <a:lnSpc>
                  <a:spcPct val="100000"/>
                </a:lnSpc>
              </a:pPr>
              <a:r>
                <a:rPr b="0" lang="en-US" sz="1200" spc="-1" strike="noStrike">
                  <a:solidFill>
                    <a:srgbClr val="262626"/>
                  </a:solidFill>
                  <a:latin typeface="Raleway"/>
                  <a:ea typeface="Raleway"/>
                </a:rPr>
                <a:t>Security group</a:t>
              </a:r>
              <a:endParaRPr b="0" lang="en-US" sz="1200" spc="-1" strike="noStrike">
                <a:latin typeface="Arial"/>
              </a:endParaRPr>
            </a:p>
          </p:txBody>
        </p:sp>
        <p:sp>
          <p:nvSpPr>
            <p:cNvPr id="336" name="CustomShape 20"/>
            <p:cNvSpPr/>
            <p:nvPr/>
          </p:nvSpPr>
          <p:spPr>
            <a:xfrm>
              <a:off x="9462600" y="3252960"/>
              <a:ext cx="1796760" cy="227520"/>
            </a:xfrm>
            <a:prstGeom prst="rect">
              <a:avLst/>
            </a:prstGeom>
            <a:noFill/>
            <a:ln>
              <a:noFill/>
            </a:ln>
          </p:spPr>
          <p:style>
            <a:lnRef idx="0"/>
            <a:fillRef idx="0"/>
            <a:effectRef idx="0"/>
            <a:fontRef idx="minor"/>
          </p:style>
          <p:txBody>
            <a:bodyPr lIns="0" rIns="0" tIns="0" bIns="0"/>
            <a:p>
              <a:pPr algn="ctr">
                <a:lnSpc>
                  <a:spcPct val="100000"/>
                </a:lnSpc>
              </a:pPr>
              <a:r>
                <a:rPr b="0" lang="en-US" sz="1800" spc="-1" strike="noStrike">
                  <a:solidFill>
                    <a:srgbClr val="ffffff"/>
                  </a:solidFill>
                  <a:latin typeface="Raleway"/>
                  <a:ea typeface="Raleway"/>
                </a:rPr>
                <a:t>Db</a:t>
              </a:r>
              <a:endParaRPr b="0" lang="en-US" sz="1800" spc="-1" strike="noStrike">
                <a:latin typeface="Arial"/>
              </a:endParaRPr>
            </a:p>
          </p:txBody>
        </p:sp>
        <p:sp>
          <p:nvSpPr>
            <p:cNvPr id="337" name="CustomShape 21"/>
            <p:cNvSpPr/>
            <p:nvPr/>
          </p:nvSpPr>
          <p:spPr>
            <a:xfrm>
              <a:off x="9742320" y="4475520"/>
              <a:ext cx="1348920" cy="28656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Raleway"/>
                  <a:ea typeface="Raleway"/>
                </a:rPr>
                <a:t>Private subnet</a:t>
              </a:r>
              <a:endParaRPr b="0" lang="en-US" sz="1200" spc="-1" strike="noStrike">
                <a:latin typeface="Arial"/>
              </a:endParaRPr>
            </a:p>
          </p:txBody>
        </p:sp>
      </p:grpSp>
      <p:pic>
        <p:nvPicPr>
          <p:cNvPr id="338" name="Picture 14" descr=""/>
          <p:cNvPicPr/>
          <p:nvPr/>
        </p:nvPicPr>
        <p:blipFill>
          <a:blip r:embed="rId6"/>
          <a:stretch/>
        </p:blipFill>
        <p:spPr>
          <a:xfrm>
            <a:off x="5997240" y="3881880"/>
            <a:ext cx="651240" cy="651600"/>
          </a:xfrm>
          <a:prstGeom prst="rect">
            <a:avLst/>
          </a:prstGeom>
          <a:ln>
            <a:noFill/>
          </a:ln>
        </p:spPr>
      </p:pic>
      <p:sp>
        <p:nvSpPr>
          <p:cNvPr id="339" name="CustomShape 22"/>
          <p:cNvSpPr/>
          <p:nvPr/>
        </p:nvSpPr>
        <p:spPr>
          <a:xfrm>
            <a:off x="6454440" y="5088240"/>
            <a:ext cx="1919880" cy="729360"/>
          </a:xfrm>
          <a:prstGeom prst="rect">
            <a:avLst/>
          </a:prstGeom>
          <a:noFill/>
          <a:ln w="9360">
            <a:noFill/>
          </a:ln>
        </p:spPr>
        <p:style>
          <a:lnRef idx="0"/>
          <a:fillRef idx="0"/>
          <a:effectRef idx="0"/>
          <a:fontRef idx="minor"/>
        </p:style>
        <p:txBody>
          <a:bodyPr lIns="90000" rIns="90000" tIns="45000" bIns="45000"/>
          <a:p>
            <a:pPr>
              <a:lnSpc>
                <a:spcPct val="100000"/>
              </a:lnSpc>
            </a:pPr>
            <a:r>
              <a:rPr b="1" lang="en-US" sz="1200" spc="-1" strike="noStrike">
                <a:solidFill>
                  <a:srgbClr val="000000"/>
                </a:solidFill>
                <a:latin typeface="Raleway"/>
                <a:ea typeface="Raleway"/>
              </a:rPr>
              <a:t>Inbound kuralı</a:t>
            </a:r>
            <a:endParaRPr b="0" lang="en-US" sz="1200" spc="-1" strike="noStrike">
              <a:latin typeface="Arial"/>
            </a:endParaRPr>
          </a:p>
          <a:p>
            <a:pPr>
              <a:lnSpc>
                <a:spcPct val="100000"/>
              </a:lnSpc>
            </a:pPr>
            <a:r>
              <a:rPr b="0" lang="en-US" sz="1200" spc="-1" strike="noStrike">
                <a:solidFill>
                  <a:srgbClr val="000000"/>
                </a:solidFill>
                <a:latin typeface="Raleway"/>
                <a:ea typeface="Raleway"/>
              </a:rPr>
              <a:t>Allow HTTP port 80</a:t>
            </a:r>
            <a:endParaRPr b="0" lang="en-US" sz="1200" spc="-1" strike="noStrike">
              <a:latin typeface="Arial"/>
            </a:endParaRPr>
          </a:p>
          <a:p>
            <a:pPr>
              <a:lnSpc>
                <a:spcPct val="100000"/>
              </a:lnSpc>
            </a:pPr>
            <a:r>
              <a:rPr b="0" lang="en-US" sz="1200" spc="-1" strike="noStrike">
                <a:solidFill>
                  <a:srgbClr val="000000"/>
                </a:solidFill>
                <a:latin typeface="Raleway"/>
                <a:ea typeface="Raleway"/>
              </a:rPr>
              <a:t>Source: 0.0.0.0/0 (any)</a:t>
            </a:r>
            <a:endParaRPr b="0" lang="en-US" sz="1200" spc="-1" strike="noStrike">
              <a:latin typeface="Arial"/>
            </a:endParaRPr>
          </a:p>
        </p:txBody>
      </p:sp>
      <p:sp>
        <p:nvSpPr>
          <p:cNvPr id="340" name="CustomShape 23"/>
          <p:cNvSpPr/>
          <p:nvPr/>
        </p:nvSpPr>
        <p:spPr>
          <a:xfrm>
            <a:off x="9471960" y="5088240"/>
            <a:ext cx="2102760" cy="729360"/>
          </a:xfrm>
          <a:prstGeom prst="rect">
            <a:avLst/>
          </a:prstGeom>
          <a:noFill/>
          <a:ln w="9360">
            <a:noFill/>
          </a:ln>
        </p:spPr>
        <p:style>
          <a:lnRef idx="0"/>
          <a:fillRef idx="0"/>
          <a:effectRef idx="0"/>
          <a:fontRef idx="minor"/>
        </p:style>
        <p:txBody>
          <a:bodyPr lIns="90000" rIns="90000" tIns="45000" bIns="45000"/>
          <a:p>
            <a:pPr>
              <a:lnSpc>
                <a:spcPct val="100000"/>
              </a:lnSpc>
            </a:pPr>
            <a:r>
              <a:rPr b="1" lang="en-US" sz="1200" spc="-1" strike="noStrike">
                <a:solidFill>
                  <a:srgbClr val="000000"/>
                </a:solidFill>
                <a:latin typeface="Raleway"/>
                <a:ea typeface="Raleway"/>
              </a:rPr>
              <a:t>Inbound kuralı</a:t>
            </a:r>
            <a:endParaRPr b="0" lang="en-US" sz="1200" spc="-1" strike="noStrike">
              <a:latin typeface="Arial"/>
            </a:endParaRPr>
          </a:p>
          <a:p>
            <a:pPr>
              <a:lnSpc>
                <a:spcPct val="100000"/>
              </a:lnSpc>
            </a:pPr>
            <a:r>
              <a:rPr b="0" lang="en-US" sz="1200" spc="-1" strike="noStrike">
                <a:solidFill>
                  <a:srgbClr val="000000"/>
                </a:solidFill>
                <a:latin typeface="Raleway"/>
                <a:ea typeface="Raleway"/>
              </a:rPr>
              <a:t>Allow Allow TCP port 3306</a:t>
            </a:r>
            <a:endParaRPr b="0" lang="en-US" sz="1200" spc="-1" strike="noStrike">
              <a:latin typeface="Arial"/>
            </a:endParaRPr>
          </a:p>
          <a:p>
            <a:pPr>
              <a:lnSpc>
                <a:spcPct val="100000"/>
              </a:lnSpc>
            </a:pPr>
            <a:r>
              <a:rPr b="0" lang="en-US" sz="1200" spc="-1" strike="noStrike">
                <a:solidFill>
                  <a:srgbClr val="000000"/>
                </a:solidFill>
                <a:latin typeface="Raleway"/>
                <a:ea typeface="Raleway"/>
              </a:rPr>
              <a:t>Source: Web App SG Tier</a:t>
            </a:r>
            <a:endParaRPr b="0" lang="en-US" sz="1200" spc="-1" strike="noStrike">
              <a:latin typeface="Arial"/>
            </a:endParaRPr>
          </a:p>
        </p:txBody>
      </p:sp>
      <p:sp>
        <p:nvSpPr>
          <p:cNvPr id="341" name="CustomShape 24"/>
          <p:cNvSpPr/>
          <p:nvPr/>
        </p:nvSpPr>
        <p:spPr>
          <a:xfrm flipH="1" rot="16200000">
            <a:off x="6631200" y="4320000"/>
            <a:ext cx="354600" cy="917280"/>
          </a:xfrm>
          <a:prstGeom prst="curvedLeftArrow">
            <a:avLst>
              <a:gd name="adj1" fmla="val 25000"/>
              <a:gd name="adj2" fmla="val 50000"/>
              <a:gd name="adj3" fmla="val 25000"/>
            </a:avLst>
          </a:prstGeom>
          <a:gradFill rotWithShape="0">
            <a:gsLst>
              <a:gs pos="0">
                <a:srgbClr val="2451a0"/>
              </a:gs>
              <a:gs pos="100000">
                <a:srgbClr val="2e69d0"/>
              </a:gs>
            </a:gsLst>
            <a:lin ang="16200000"/>
          </a:gradFill>
          <a:ln w="9360">
            <a:solidFill>
              <a:srgbClr val="3f6ec2"/>
            </a:solidFill>
            <a:round/>
          </a:ln>
          <a:effectLst>
            <a:outerShdw dist="23040" dir="5400000">
              <a:srgbClr val="000000">
                <a:alpha val="35000"/>
              </a:srgbClr>
            </a:outerShdw>
          </a:effectLst>
        </p:spPr>
        <p:style>
          <a:lnRef idx="0"/>
          <a:fillRef idx="0"/>
          <a:effectRef idx="0"/>
          <a:fontRef idx="minor"/>
        </p:style>
      </p:sp>
      <p:sp>
        <p:nvSpPr>
          <p:cNvPr id="342" name="CustomShape 25"/>
          <p:cNvSpPr/>
          <p:nvPr/>
        </p:nvSpPr>
        <p:spPr>
          <a:xfrm flipH="1" rot="16200000">
            <a:off x="8920440" y="4330800"/>
            <a:ext cx="354600" cy="917280"/>
          </a:xfrm>
          <a:prstGeom prst="curvedLeftArrow">
            <a:avLst>
              <a:gd name="adj1" fmla="val 25000"/>
              <a:gd name="adj2" fmla="val 50000"/>
              <a:gd name="adj3" fmla="val 25000"/>
            </a:avLst>
          </a:prstGeom>
          <a:gradFill rotWithShape="0">
            <a:gsLst>
              <a:gs pos="0">
                <a:srgbClr val="2451a0"/>
              </a:gs>
              <a:gs pos="100000">
                <a:srgbClr val="2e69d0"/>
              </a:gs>
            </a:gsLst>
            <a:lin ang="16200000"/>
          </a:gradFill>
          <a:ln w="9360">
            <a:solidFill>
              <a:srgbClr val="3f6ec2"/>
            </a:solidFill>
            <a:round/>
          </a:ln>
          <a:effectLst>
            <a:outerShdw dist="23040" dir="5400000">
              <a:srgbClr val="000000">
                <a:alpha val="35000"/>
              </a:srgbClr>
            </a:outerShdw>
          </a:effectLst>
        </p:spPr>
        <p:style>
          <a:lnRef idx="0"/>
          <a:fillRef idx="0"/>
          <a:effectRef idx="0"/>
          <a:fontRef idx="minor"/>
        </p:style>
      </p:sp>
      <p:sp>
        <p:nvSpPr>
          <p:cNvPr id="343" name="CustomShape 26"/>
          <p:cNvSpPr/>
          <p:nvPr/>
        </p:nvSpPr>
        <p:spPr>
          <a:xfrm>
            <a:off x="327960" y="1989000"/>
            <a:ext cx="5528520" cy="449748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AWS kaynakları için inbound ve outbound trafik’i yöneten sanal firewallar olarak kullanılırlar.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Trafik herhangi bir IP protokolü, portu yada IP adresi için kısıtlı izinlendirilebilir.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Yeni açılan bir SG içinde inbound trafik tamamen bloklu outbound trafik tamamen açıktır.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Kurallar </a:t>
            </a:r>
            <a:r>
              <a:rPr b="0" lang="en-US" sz="1800" spc="-1" strike="noStrike">
                <a:solidFill>
                  <a:srgbClr val="ed7d31"/>
                </a:solidFill>
                <a:latin typeface="Raleway"/>
                <a:ea typeface="Raleway"/>
              </a:rPr>
              <a:t>stateful </a:t>
            </a:r>
            <a:r>
              <a:rPr b="0" lang="en-US" sz="1800" spc="-1" strike="noStrike">
                <a:solidFill>
                  <a:srgbClr val="000000"/>
                </a:solidFill>
                <a:latin typeface="Raleway"/>
                <a:ea typeface="Raleway"/>
              </a:rPr>
              <a:t>olarak çalışmaktadır. Eğer instance bir istek gönderir ise dönen cevap içeri girmek için ön izinli sayılmaktadır. </a:t>
            </a:r>
            <a:endParaRPr b="0" lang="en-US" sz="1800" spc="-1" strike="noStrike">
              <a:latin typeface="Arial"/>
            </a:endParaRPr>
          </a:p>
          <a:p>
            <a:pPr>
              <a:lnSpc>
                <a:spcPct val="150000"/>
              </a:lnSpc>
            </a:pPr>
            <a:endParaRPr b="0" lang="en-US" sz="1800" spc="-1" strike="noStrike">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4" name="Resim 3" descr=""/>
          <p:cNvPicPr/>
          <p:nvPr/>
        </p:nvPicPr>
        <p:blipFill>
          <a:blip r:embed="rId1"/>
          <a:stretch/>
        </p:blipFill>
        <p:spPr>
          <a:xfrm>
            <a:off x="0" y="-1550160"/>
            <a:ext cx="12191760" cy="5291280"/>
          </a:xfrm>
          <a:prstGeom prst="rect">
            <a:avLst/>
          </a:prstGeom>
          <a:ln>
            <a:noFill/>
          </a:ln>
        </p:spPr>
      </p:pic>
      <p:sp>
        <p:nvSpPr>
          <p:cNvPr id="345"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346"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NACL’s – Network</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Access Control Lists</a:t>
            </a:r>
            <a:endParaRPr b="0" lang="en-US" sz="3200" spc="-1" strike="noStrike">
              <a:latin typeface="Arial"/>
            </a:endParaRPr>
          </a:p>
        </p:txBody>
      </p:sp>
      <p:pic>
        <p:nvPicPr>
          <p:cNvPr id="347" name="Resim 12" descr=""/>
          <p:cNvPicPr/>
          <p:nvPr/>
        </p:nvPicPr>
        <p:blipFill>
          <a:blip r:embed="rId2"/>
          <a:stretch/>
        </p:blipFill>
        <p:spPr>
          <a:xfrm>
            <a:off x="335520" y="346320"/>
            <a:ext cx="806760" cy="806760"/>
          </a:xfrm>
          <a:prstGeom prst="rect">
            <a:avLst/>
          </a:prstGeom>
          <a:ln>
            <a:noFill/>
          </a:ln>
        </p:spPr>
      </p:pic>
      <p:sp>
        <p:nvSpPr>
          <p:cNvPr id="348"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grpSp>
        <p:nvGrpSpPr>
          <p:cNvPr id="349" name="Group 4"/>
          <p:cNvGrpSpPr/>
          <p:nvPr/>
        </p:nvGrpSpPr>
        <p:grpSpPr>
          <a:xfrm>
            <a:off x="1010520" y="4107240"/>
            <a:ext cx="3556080" cy="1611000"/>
            <a:chOff x="1010520" y="4107240"/>
            <a:chExt cx="3556080" cy="1611000"/>
          </a:xfrm>
        </p:grpSpPr>
        <p:sp>
          <p:nvSpPr>
            <p:cNvPr id="350" name="CustomShape 5"/>
            <p:cNvSpPr/>
            <p:nvPr/>
          </p:nvSpPr>
          <p:spPr>
            <a:xfrm>
              <a:off x="1010520" y="4107240"/>
              <a:ext cx="3556080" cy="1611000"/>
            </a:xfrm>
            <a:prstGeom prst="rect">
              <a:avLst/>
            </a:prstGeom>
            <a:solidFill>
              <a:srgbClr val="f2f2f2"/>
            </a:solidFill>
            <a:ln>
              <a:solidFill>
                <a:srgbClr val="c00000"/>
              </a:solidFill>
            </a:ln>
          </p:spPr>
          <p:style>
            <a:lnRef idx="0"/>
            <a:fillRef idx="0"/>
            <a:effectRef idx="0"/>
            <a:fontRef idx="minor"/>
          </p:style>
        </p:sp>
        <p:sp>
          <p:nvSpPr>
            <p:cNvPr id="351" name="CustomShape 6"/>
            <p:cNvSpPr/>
            <p:nvPr/>
          </p:nvSpPr>
          <p:spPr>
            <a:xfrm>
              <a:off x="1010520" y="4186800"/>
              <a:ext cx="3556080" cy="14770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200" spc="-1" strike="noStrike">
                  <a:solidFill>
                    <a:srgbClr val="000000"/>
                  </a:solidFill>
                  <a:latin typeface="Raleway"/>
                  <a:ea typeface="Raleway"/>
                </a:rPr>
                <a:t>Nacl-XXXXXXXX</a:t>
              </a:r>
              <a:endParaRPr b="0" lang="en-US" sz="1200" spc="-1" strike="noStrike">
                <a:latin typeface="Arial"/>
              </a:endParaRPr>
            </a:p>
            <a:p>
              <a:pPr algn="ctr">
                <a:lnSpc>
                  <a:spcPct val="100000"/>
                </a:lnSpc>
              </a:pPr>
              <a:r>
                <a:rPr b="0" lang="en-US" sz="1200" spc="-1" strike="noStrike">
                  <a:solidFill>
                    <a:srgbClr val="000000"/>
                  </a:solidFill>
                  <a:latin typeface="Raleway"/>
                  <a:ea typeface="Raleway"/>
                </a:rPr>
                <a:t>Inbound:</a:t>
              </a:r>
              <a:endParaRPr b="0" lang="en-US" sz="1200" spc="-1" strike="noStrike">
                <a:latin typeface="Arial"/>
              </a:endParaRPr>
            </a:p>
            <a:p>
              <a:pPr algn="ctr">
                <a:lnSpc>
                  <a:spcPct val="100000"/>
                </a:lnSpc>
              </a:pPr>
              <a:r>
                <a:rPr b="0" lang="en-US" sz="1200" spc="-1" strike="noStrike">
                  <a:solidFill>
                    <a:srgbClr val="2f5597"/>
                  </a:solidFill>
                  <a:latin typeface="Raleway"/>
                  <a:ea typeface="Raleway"/>
                </a:rPr>
                <a:t>Rules # 100: SSH 172.31.1.2/32 </a:t>
              </a:r>
              <a:r>
                <a:rPr b="0" lang="en-US" sz="1200" spc="-1" strike="noStrike">
                  <a:solidFill>
                    <a:srgbClr val="70ad47"/>
                  </a:solidFill>
                  <a:latin typeface="Raleway"/>
                  <a:ea typeface="Raleway"/>
                </a:rPr>
                <a:t>ALLOW</a:t>
              </a:r>
              <a:endParaRPr b="0" lang="en-US" sz="1200" spc="-1" strike="noStrike">
                <a:latin typeface="Arial"/>
              </a:endParaRPr>
            </a:p>
            <a:p>
              <a:pPr algn="ctr">
                <a:lnSpc>
                  <a:spcPct val="100000"/>
                </a:lnSpc>
              </a:pPr>
              <a:r>
                <a:rPr b="0" lang="en-US" sz="1200" spc="-1" strike="noStrike">
                  <a:solidFill>
                    <a:srgbClr val="2f5597"/>
                  </a:solidFill>
                  <a:latin typeface="Raleway"/>
                  <a:ea typeface="Raleway"/>
                </a:rPr>
                <a:t>Rules # *: ALL traffic 0.0.0.0/0 </a:t>
              </a:r>
              <a:r>
                <a:rPr b="0" lang="en-US" sz="1200" spc="-1" strike="noStrike">
                  <a:solidFill>
                    <a:srgbClr val="ff0000"/>
                  </a:solidFill>
                  <a:latin typeface="Raleway"/>
                  <a:ea typeface="Raleway"/>
                </a:rPr>
                <a:t>DENY</a:t>
              </a:r>
              <a:endParaRPr b="0" lang="en-US" sz="1200" spc="-1" strike="noStrike">
                <a:latin typeface="Arial"/>
              </a:endParaRPr>
            </a:p>
            <a:p>
              <a:pPr algn="ctr">
                <a:lnSpc>
                  <a:spcPct val="100000"/>
                </a:lnSpc>
              </a:pPr>
              <a:r>
                <a:rPr b="0" lang="en-US" sz="1200" spc="-1" strike="noStrike">
                  <a:solidFill>
                    <a:srgbClr val="000000"/>
                  </a:solidFill>
                  <a:latin typeface="Raleway"/>
                  <a:ea typeface="Raleway"/>
                </a:rPr>
                <a:t>Outbound:</a:t>
              </a:r>
              <a:endParaRPr b="0" lang="en-US" sz="1200" spc="-1" strike="noStrike">
                <a:latin typeface="Arial"/>
              </a:endParaRPr>
            </a:p>
            <a:p>
              <a:pPr algn="ctr">
                <a:lnSpc>
                  <a:spcPct val="100000"/>
                </a:lnSpc>
              </a:pPr>
              <a:r>
                <a:rPr b="0" lang="en-US" sz="1200" spc="-1" strike="noStrike">
                  <a:solidFill>
                    <a:srgbClr val="2f5597"/>
                  </a:solidFill>
                  <a:latin typeface="Raleway"/>
                  <a:ea typeface="Raleway"/>
                </a:rPr>
                <a:t>Rules # 100: Custom TCP 172.31.1.2/31 </a:t>
              </a:r>
              <a:r>
                <a:rPr b="0" lang="en-US" sz="1200" spc="-1" strike="noStrike">
                  <a:solidFill>
                    <a:srgbClr val="70ad47"/>
                  </a:solidFill>
                  <a:latin typeface="Raleway"/>
                  <a:ea typeface="Raleway"/>
                </a:rPr>
                <a:t>ALLOW</a:t>
              </a:r>
              <a:endParaRPr b="0" lang="en-US" sz="1200" spc="-1" strike="noStrike">
                <a:latin typeface="Arial"/>
              </a:endParaRPr>
            </a:p>
            <a:p>
              <a:pPr algn="ctr">
                <a:lnSpc>
                  <a:spcPct val="100000"/>
                </a:lnSpc>
              </a:pPr>
              <a:r>
                <a:rPr b="0" lang="en-US" sz="1200" spc="-1" strike="noStrike">
                  <a:solidFill>
                    <a:srgbClr val="2f5597"/>
                  </a:solidFill>
                  <a:latin typeface="Raleway"/>
                  <a:ea typeface="Raleway"/>
                </a:rPr>
                <a:t>Rules # *: All traffic 0.0.0.0/0 </a:t>
              </a:r>
              <a:r>
                <a:rPr b="0" lang="en-US" sz="1200" spc="-1" strike="noStrike">
                  <a:solidFill>
                    <a:srgbClr val="ff0000"/>
                  </a:solidFill>
                  <a:latin typeface="Raleway"/>
                  <a:ea typeface="Raleway"/>
                </a:rPr>
                <a:t>DENY</a:t>
              </a:r>
              <a:endParaRPr b="0" lang="en-US" sz="1200" spc="-1" strike="noStrike">
                <a:latin typeface="Arial"/>
              </a:endParaRPr>
            </a:p>
          </p:txBody>
        </p:sp>
      </p:grpSp>
      <p:grpSp>
        <p:nvGrpSpPr>
          <p:cNvPr id="352" name="Group 7"/>
          <p:cNvGrpSpPr/>
          <p:nvPr/>
        </p:nvGrpSpPr>
        <p:grpSpPr>
          <a:xfrm>
            <a:off x="2008080" y="1786320"/>
            <a:ext cx="1718640" cy="2215080"/>
            <a:chOff x="2008080" y="1786320"/>
            <a:chExt cx="1718640" cy="2215080"/>
          </a:xfrm>
        </p:grpSpPr>
        <p:sp>
          <p:nvSpPr>
            <p:cNvPr id="353" name="CustomShape 8"/>
            <p:cNvSpPr/>
            <p:nvPr/>
          </p:nvSpPr>
          <p:spPr>
            <a:xfrm>
              <a:off x="2008080" y="2011320"/>
              <a:ext cx="1546200" cy="199008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354" name="Picture 12" descr=""/>
            <p:cNvPicPr/>
            <p:nvPr/>
          </p:nvPicPr>
          <p:blipFill>
            <a:blip r:embed="rId3"/>
            <a:stretch/>
          </p:blipFill>
          <p:spPr>
            <a:xfrm>
              <a:off x="2255040" y="1786320"/>
              <a:ext cx="464040" cy="325440"/>
            </a:xfrm>
            <a:prstGeom prst="rect">
              <a:avLst/>
            </a:prstGeom>
            <a:ln>
              <a:noFill/>
            </a:ln>
          </p:spPr>
        </p:pic>
        <p:sp>
          <p:nvSpPr>
            <p:cNvPr id="355" name="CustomShape 9"/>
            <p:cNvSpPr/>
            <p:nvPr/>
          </p:nvSpPr>
          <p:spPr>
            <a:xfrm>
              <a:off x="2170440" y="2192400"/>
              <a:ext cx="1201320" cy="170856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356" name="CustomShape 10"/>
            <p:cNvSpPr/>
            <p:nvPr/>
          </p:nvSpPr>
          <p:spPr>
            <a:xfrm>
              <a:off x="2062440" y="3498120"/>
              <a:ext cx="1496520" cy="2214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Raleway"/>
                  <a:ea typeface="Raleway"/>
                </a:rPr>
                <a:t>Public subnet</a:t>
              </a:r>
              <a:endParaRPr b="0" lang="en-US" sz="1200" spc="-1" strike="noStrike">
                <a:latin typeface="Arial"/>
              </a:endParaRPr>
            </a:p>
          </p:txBody>
        </p:sp>
        <p:grpSp>
          <p:nvGrpSpPr>
            <p:cNvPr id="357" name="Group 11"/>
            <p:cNvGrpSpPr/>
            <p:nvPr/>
          </p:nvGrpSpPr>
          <p:grpSpPr>
            <a:xfrm>
              <a:off x="2049840" y="2644560"/>
              <a:ext cx="1676880" cy="923400"/>
              <a:chOff x="2049840" y="2644560"/>
              <a:chExt cx="1676880" cy="923400"/>
            </a:xfrm>
          </p:grpSpPr>
          <p:sp>
            <p:nvSpPr>
              <p:cNvPr id="358" name="CustomShape 12"/>
              <p:cNvSpPr/>
              <p:nvPr/>
            </p:nvSpPr>
            <p:spPr>
              <a:xfrm>
                <a:off x="2255040" y="2995560"/>
                <a:ext cx="1471680" cy="200160"/>
              </a:xfrm>
              <a:prstGeom prst="rect">
                <a:avLst/>
              </a:prstGeom>
              <a:noFill/>
              <a:ln>
                <a:noFill/>
              </a:ln>
            </p:spPr>
            <p:style>
              <a:lnRef idx="0"/>
              <a:fillRef idx="0"/>
              <a:effectRef idx="0"/>
              <a:fontRef idx="minor"/>
            </p:style>
            <p:txBody>
              <a:bodyPr lIns="0" rIns="0" tIns="0" bIns="0"/>
              <a:p>
                <a:pPr algn="ctr">
                  <a:lnSpc>
                    <a:spcPct val="100000"/>
                  </a:lnSpc>
                </a:pPr>
                <a:r>
                  <a:rPr b="0" lang="en-US" sz="1800" spc="-1" strike="noStrike">
                    <a:solidFill>
                      <a:srgbClr val="ffffff"/>
                    </a:solidFill>
                    <a:latin typeface="Raleway"/>
                    <a:ea typeface="Raleway"/>
                  </a:rPr>
                  <a:t>app</a:t>
                </a:r>
                <a:endParaRPr b="0" lang="en-US" sz="1800" spc="-1" strike="noStrike">
                  <a:latin typeface="Arial"/>
                </a:endParaRPr>
              </a:p>
            </p:txBody>
          </p:sp>
          <p:grpSp>
            <p:nvGrpSpPr>
              <p:cNvPr id="359" name="Group 13"/>
              <p:cNvGrpSpPr/>
              <p:nvPr/>
            </p:nvGrpSpPr>
            <p:grpSpPr>
              <a:xfrm>
                <a:off x="2049840" y="2644560"/>
                <a:ext cx="1472040" cy="923400"/>
                <a:chOff x="2049840" y="2644560"/>
                <a:chExt cx="1472040" cy="923400"/>
              </a:xfrm>
            </p:grpSpPr>
            <p:pic>
              <p:nvPicPr>
                <p:cNvPr id="360" name="Picture 24" descr=""/>
                <p:cNvPicPr/>
                <p:nvPr/>
              </p:nvPicPr>
              <p:blipFill>
                <a:blip r:embed="rId4"/>
                <a:stretch/>
              </p:blipFill>
              <p:spPr>
                <a:xfrm>
                  <a:off x="2356560" y="2644560"/>
                  <a:ext cx="858240" cy="923400"/>
                </a:xfrm>
                <a:prstGeom prst="rect">
                  <a:avLst/>
                </a:prstGeom>
                <a:ln>
                  <a:noFill/>
                </a:ln>
              </p:spPr>
            </p:pic>
            <p:sp>
              <p:nvSpPr>
                <p:cNvPr id="361" name="CustomShape 14"/>
                <p:cNvSpPr/>
                <p:nvPr/>
              </p:nvSpPr>
              <p:spPr>
                <a:xfrm>
                  <a:off x="2049840" y="3006000"/>
                  <a:ext cx="1472040" cy="200160"/>
                </a:xfrm>
                <a:prstGeom prst="rect">
                  <a:avLst/>
                </a:prstGeom>
                <a:noFill/>
                <a:ln>
                  <a:noFill/>
                </a:ln>
              </p:spPr>
              <p:style>
                <a:lnRef idx="0"/>
                <a:fillRef idx="0"/>
                <a:effectRef idx="0"/>
                <a:fontRef idx="minor"/>
              </p:style>
              <p:txBody>
                <a:bodyPr lIns="0" rIns="0" tIns="0" bIns="0"/>
                <a:p>
                  <a:pPr algn="ctr">
                    <a:lnSpc>
                      <a:spcPct val="100000"/>
                    </a:lnSpc>
                  </a:pPr>
                  <a:r>
                    <a:rPr b="0" lang="en-US" sz="1800" spc="-1" strike="noStrike">
                      <a:solidFill>
                        <a:srgbClr val="ffffff"/>
                      </a:solidFill>
                      <a:latin typeface="Raleway"/>
                      <a:ea typeface="Raleway"/>
                    </a:rPr>
                    <a:t>app</a:t>
                  </a:r>
                  <a:endParaRPr b="0" lang="en-US" sz="1800" spc="-1" strike="noStrike">
                    <a:latin typeface="Arial"/>
                  </a:endParaRPr>
                </a:p>
              </p:txBody>
            </p:sp>
          </p:grpSp>
        </p:grpSp>
      </p:grpSp>
      <p:sp>
        <p:nvSpPr>
          <p:cNvPr id="362" name="CustomShape 15"/>
          <p:cNvSpPr/>
          <p:nvPr/>
        </p:nvSpPr>
        <p:spPr>
          <a:xfrm>
            <a:off x="5754240" y="2139840"/>
            <a:ext cx="5717520" cy="367452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Subnet seviyesindeki firewallar olarak kullanılırlar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Tüm inbound ve outbound trafik engellenmiş olarak oluşturulurlar.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Kural ekledikçe spesifik adreslere izin verilebilir.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Kurallar </a:t>
            </a:r>
            <a:r>
              <a:rPr b="0" lang="en-US" sz="1800" spc="-1" strike="noStrike">
                <a:solidFill>
                  <a:srgbClr val="ed7d31"/>
                </a:solidFill>
                <a:latin typeface="Raleway"/>
                <a:ea typeface="Raleway"/>
              </a:rPr>
              <a:t>stateless </a:t>
            </a:r>
            <a:r>
              <a:rPr b="0" lang="en-US" sz="1800" spc="-1" strike="noStrike">
                <a:solidFill>
                  <a:srgbClr val="000000"/>
                </a:solidFill>
                <a:latin typeface="Raleway"/>
                <a:ea typeface="Raleway"/>
              </a:rPr>
              <a:t>olarak çalışmaktadır. Hem inbound hem outbound kuralların tek tek tanımlanması gerekmektedir.</a:t>
            </a:r>
            <a:endParaRPr b="0" lang="en-US" sz="1800" spc="-1" strike="noStrike">
              <a:latin typeface="Arial"/>
            </a:endParaRPr>
          </a:p>
          <a:p>
            <a:pPr>
              <a:lnSpc>
                <a:spcPct val="150000"/>
              </a:lnSpc>
            </a:pPr>
            <a:endParaRPr b="0" lang="en-US" sz="1800" spc="-1" strike="noStrike">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3" name="Resim 3" descr=""/>
          <p:cNvPicPr/>
          <p:nvPr/>
        </p:nvPicPr>
        <p:blipFill>
          <a:blip r:embed="rId1"/>
          <a:stretch/>
        </p:blipFill>
        <p:spPr>
          <a:xfrm>
            <a:off x="0" y="-1550160"/>
            <a:ext cx="12191760" cy="5291280"/>
          </a:xfrm>
          <a:prstGeom prst="rect">
            <a:avLst/>
          </a:prstGeom>
          <a:ln>
            <a:noFill/>
          </a:ln>
        </p:spPr>
      </p:pic>
      <p:sp>
        <p:nvSpPr>
          <p:cNvPr id="364"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365"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AWS </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Çok Katmanlı Güvenlik Yapısı</a:t>
            </a:r>
            <a:endParaRPr b="0" lang="en-US" sz="3200" spc="-1" strike="noStrike">
              <a:latin typeface="Arial"/>
            </a:endParaRPr>
          </a:p>
        </p:txBody>
      </p:sp>
      <p:pic>
        <p:nvPicPr>
          <p:cNvPr id="366" name="Resim 12" descr=""/>
          <p:cNvPicPr/>
          <p:nvPr/>
        </p:nvPicPr>
        <p:blipFill>
          <a:blip r:embed="rId2"/>
          <a:stretch/>
        </p:blipFill>
        <p:spPr>
          <a:xfrm>
            <a:off x="335520" y="346320"/>
            <a:ext cx="806760" cy="806760"/>
          </a:xfrm>
          <a:prstGeom prst="rect">
            <a:avLst/>
          </a:prstGeom>
          <a:ln>
            <a:noFill/>
          </a:ln>
        </p:spPr>
      </p:pic>
      <p:sp>
        <p:nvSpPr>
          <p:cNvPr id="367"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368" name="CustomShape 4"/>
          <p:cNvSpPr/>
          <p:nvPr/>
        </p:nvSpPr>
        <p:spPr>
          <a:xfrm>
            <a:off x="697680" y="3868200"/>
            <a:ext cx="1100160" cy="605520"/>
          </a:xfrm>
          <a:prstGeom prst="rect">
            <a:avLst/>
          </a:prstGeom>
          <a:noFill/>
          <a:ln>
            <a:noFill/>
          </a:ln>
        </p:spPr>
        <p:style>
          <a:lnRef idx="0"/>
          <a:fillRef idx="0"/>
          <a:effectRef idx="0"/>
          <a:fontRef idx="minor"/>
        </p:style>
        <p:txBody>
          <a:bodyPr wrap="none" lIns="90000" rIns="90000" tIns="45000" bIns="45000"/>
          <a:p>
            <a:pPr algn="r">
              <a:lnSpc>
                <a:spcPct val="100000"/>
              </a:lnSpc>
            </a:pPr>
            <a:r>
              <a:rPr b="0" lang="en-US" sz="1600" spc="-1" strike="noStrike">
                <a:solidFill>
                  <a:srgbClr val="000000"/>
                </a:solidFill>
                <a:latin typeface="Raleway"/>
                <a:ea typeface="Raleway"/>
              </a:rPr>
              <a:t>Internet</a:t>
            </a:r>
            <a:endParaRPr b="0" lang="en-US" sz="1600" spc="-1" strike="noStrike">
              <a:latin typeface="Arial"/>
            </a:endParaRPr>
          </a:p>
          <a:p>
            <a:pPr algn="r">
              <a:lnSpc>
                <a:spcPct val="100000"/>
              </a:lnSpc>
            </a:pPr>
            <a:r>
              <a:rPr b="0" lang="en-US" sz="1600" spc="-1" strike="noStrike">
                <a:solidFill>
                  <a:srgbClr val="000000"/>
                </a:solidFill>
                <a:latin typeface="Raleway"/>
                <a:ea typeface="Raleway"/>
              </a:rPr>
              <a:t>gateway</a:t>
            </a:r>
            <a:endParaRPr b="0" lang="en-US" sz="1600" spc="-1" strike="noStrike">
              <a:latin typeface="Arial"/>
            </a:endParaRPr>
          </a:p>
        </p:txBody>
      </p:sp>
      <p:sp>
        <p:nvSpPr>
          <p:cNvPr id="369" name="CustomShape 5"/>
          <p:cNvSpPr/>
          <p:nvPr/>
        </p:nvSpPr>
        <p:spPr>
          <a:xfrm>
            <a:off x="2465640" y="4005360"/>
            <a:ext cx="629280" cy="5508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70" name="CustomShape 6"/>
          <p:cNvSpPr/>
          <p:nvPr/>
        </p:nvSpPr>
        <p:spPr>
          <a:xfrm flipH="1">
            <a:off x="2527920" y="4220280"/>
            <a:ext cx="790200" cy="5508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1" name="CustomShape 7"/>
          <p:cNvSpPr/>
          <p:nvPr/>
        </p:nvSpPr>
        <p:spPr>
          <a:xfrm flipH="1" flipV="1">
            <a:off x="7613280" y="4653720"/>
            <a:ext cx="577800" cy="34020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2" name="CustomShape 8"/>
          <p:cNvSpPr/>
          <p:nvPr/>
        </p:nvSpPr>
        <p:spPr>
          <a:xfrm flipH="1">
            <a:off x="8703360" y="4619880"/>
            <a:ext cx="627480" cy="38556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3" name="CustomShape 9"/>
          <p:cNvSpPr/>
          <p:nvPr/>
        </p:nvSpPr>
        <p:spPr>
          <a:xfrm flipH="1">
            <a:off x="5918040" y="4418640"/>
            <a:ext cx="790200" cy="5508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4" name="CustomShape 10"/>
          <p:cNvSpPr/>
          <p:nvPr/>
        </p:nvSpPr>
        <p:spPr>
          <a:xfrm flipH="1">
            <a:off x="4233600" y="4396320"/>
            <a:ext cx="789840" cy="5508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5" name="CustomShape 11"/>
          <p:cNvSpPr/>
          <p:nvPr/>
        </p:nvSpPr>
        <p:spPr>
          <a:xfrm flipH="1">
            <a:off x="8703360" y="3781440"/>
            <a:ext cx="789840" cy="5508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6" name="CustomShape 12"/>
          <p:cNvSpPr/>
          <p:nvPr/>
        </p:nvSpPr>
        <p:spPr>
          <a:xfrm flipH="1">
            <a:off x="7632360" y="3791160"/>
            <a:ext cx="789840" cy="55080"/>
          </a:xfrm>
          <a:custGeom>
            <a:avLst/>
            <a:gdLst/>
            <a:ahLst/>
            <a:rect l="l" t="t" r="r" b="b"/>
            <a:pathLst>
              <a:path w="21600" h="21600">
                <a:moveTo>
                  <a:pt x="0" y="0"/>
                </a:moveTo>
                <a:lnTo>
                  <a:pt x="21600" y="21600"/>
                </a:lnTo>
              </a:path>
            </a:pathLst>
          </a:custGeom>
          <a:noFill/>
          <a:ln w="38160">
            <a:solidFill>
              <a:srgbClr val="ff7d74"/>
            </a:solidFill>
            <a:round/>
            <a:tailEnd len="med" type="triangle" w="med"/>
          </a:ln>
        </p:spPr>
        <p:style>
          <a:lnRef idx="0"/>
          <a:fillRef idx="0"/>
          <a:effectRef idx="0"/>
          <a:fontRef idx="minor"/>
        </p:style>
      </p:sp>
      <p:sp>
        <p:nvSpPr>
          <p:cNvPr id="377" name="CustomShape 13"/>
          <p:cNvSpPr/>
          <p:nvPr/>
        </p:nvSpPr>
        <p:spPr>
          <a:xfrm>
            <a:off x="8579160" y="4303800"/>
            <a:ext cx="629640" cy="5508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78" name="CustomShape 14"/>
          <p:cNvSpPr/>
          <p:nvPr/>
        </p:nvSpPr>
        <p:spPr>
          <a:xfrm>
            <a:off x="8598960" y="3165480"/>
            <a:ext cx="629640" cy="36468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79" name="CustomShape 15"/>
          <p:cNvSpPr/>
          <p:nvPr/>
        </p:nvSpPr>
        <p:spPr>
          <a:xfrm>
            <a:off x="5703480" y="3781440"/>
            <a:ext cx="629280" cy="5508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80" name="CustomShape 16"/>
          <p:cNvSpPr/>
          <p:nvPr/>
        </p:nvSpPr>
        <p:spPr>
          <a:xfrm>
            <a:off x="7440840" y="4303800"/>
            <a:ext cx="629640" cy="5508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81" name="CustomShape 17"/>
          <p:cNvSpPr/>
          <p:nvPr/>
        </p:nvSpPr>
        <p:spPr>
          <a:xfrm flipV="1">
            <a:off x="7479720" y="3191760"/>
            <a:ext cx="586800" cy="38520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82" name="CustomShape 18"/>
          <p:cNvSpPr/>
          <p:nvPr/>
        </p:nvSpPr>
        <p:spPr>
          <a:xfrm>
            <a:off x="3991680" y="3796920"/>
            <a:ext cx="629640" cy="55080"/>
          </a:xfrm>
          <a:custGeom>
            <a:avLst/>
            <a:gdLst/>
            <a:ahLst/>
            <a:rect l="l" t="t" r="r" b="b"/>
            <a:pathLst>
              <a:path w="21600" h="21600">
                <a:moveTo>
                  <a:pt x="0" y="0"/>
                </a:moveTo>
                <a:lnTo>
                  <a:pt x="21600" y="21600"/>
                </a:lnTo>
              </a:path>
            </a:pathLst>
          </a:custGeom>
          <a:noFill/>
          <a:ln w="38160">
            <a:solidFill>
              <a:srgbClr val="4ac1ff"/>
            </a:solidFill>
            <a:round/>
            <a:tailEnd len="med" type="triangle" w="med"/>
          </a:ln>
        </p:spPr>
        <p:style>
          <a:lnRef idx="0"/>
          <a:fillRef idx="0"/>
          <a:effectRef idx="0"/>
          <a:fontRef idx="minor"/>
        </p:style>
      </p:sp>
      <p:sp>
        <p:nvSpPr>
          <p:cNvPr id="383" name="CustomShape 19"/>
          <p:cNvSpPr/>
          <p:nvPr/>
        </p:nvSpPr>
        <p:spPr>
          <a:xfrm>
            <a:off x="3170160" y="2328840"/>
            <a:ext cx="1903680" cy="34920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200" spc="-1" strike="noStrike">
                <a:solidFill>
                  <a:srgbClr val="000000"/>
                </a:solidFill>
                <a:latin typeface="Raleway"/>
                <a:ea typeface="Raleway"/>
              </a:rPr>
              <a:t>VPC 10.0.0.0/16</a:t>
            </a:r>
            <a:endParaRPr b="0" lang="en-US" sz="1200" spc="-1" strike="noStrike">
              <a:latin typeface="Arial"/>
            </a:endParaRPr>
          </a:p>
        </p:txBody>
      </p:sp>
      <p:sp>
        <p:nvSpPr>
          <p:cNvPr id="384" name="CustomShape 20"/>
          <p:cNvSpPr/>
          <p:nvPr/>
        </p:nvSpPr>
        <p:spPr>
          <a:xfrm>
            <a:off x="1978560" y="2572560"/>
            <a:ext cx="8961840" cy="303084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385" name="Picture 74" descr=""/>
          <p:cNvPicPr/>
          <p:nvPr/>
        </p:nvPicPr>
        <p:blipFill>
          <a:blip r:embed="rId3"/>
          <a:stretch/>
        </p:blipFill>
        <p:spPr>
          <a:xfrm>
            <a:off x="1616400" y="3613680"/>
            <a:ext cx="1063080" cy="1063440"/>
          </a:xfrm>
          <a:prstGeom prst="rect">
            <a:avLst/>
          </a:prstGeom>
          <a:ln>
            <a:noFill/>
          </a:ln>
        </p:spPr>
      </p:pic>
      <p:pic>
        <p:nvPicPr>
          <p:cNvPr id="386" name="Picture 72" descr=""/>
          <p:cNvPicPr/>
          <p:nvPr/>
        </p:nvPicPr>
        <p:blipFill>
          <a:blip r:embed="rId4"/>
          <a:stretch/>
        </p:blipFill>
        <p:spPr>
          <a:xfrm>
            <a:off x="2331360" y="2301840"/>
            <a:ext cx="901440" cy="588240"/>
          </a:xfrm>
          <a:prstGeom prst="rect">
            <a:avLst/>
          </a:prstGeom>
          <a:ln>
            <a:noFill/>
          </a:ln>
        </p:spPr>
      </p:pic>
      <p:grpSp>
        <p:nvGrpSpPr>
          <p:cNvPr id="387" name="Group 21"/>
          <p:cNvGrpSpPr/>
          <p:nvPr/>
        </p:nvGrpSpPr>
        <p:grpSpPr>
          <a:xfrm>
            <a:off x="4545000" y="4144680"/>
            <a:ext cx="1475640" cy="605520"/>
            <a:chOff x="4545000" y="4144680"/>
            <a:chExt cx="1475640" cy="605520"/>
          </a:xfrm>
        </p:grpSpPr>
        <p:sp>
          <p:nvSpPr>
            <p:cNvPr id="388" name="CustomShape 22"/>
            <p:cNvSpPr/>
            <p:nvPr/>
          </p:nvSpPr>
          <p:spPr>
            <a:xfrm>
              <a:off x="4635000" y="4155840"/>
              <a:ext cx="1296000" cy="570600"/>
            </a:xfrm>
            <a:prstGeom prst="roundRect">
              <a:avLst>
                <a:gd name="adj" fmla="val 9818"/>
              </a:avLst>
            </a:prstGeom>
            <a:solidFill>
              <a:srgbClr val="808080"/>
            </a:solidFill>
            <a:ln w="19080">
              <a:noFill/>
            </a:ln>
            <a:effectLst>
              <a:outerShdw dist="23040" dir="5400000">
                <a:srgbClr val="000000">
                  <a:alpha val="35000"/>
                </a:srgbClr>
              </a:outerShdw>
            </a:effectLst>
          </p:spPr>
          <p:style>
            <a:lnRef idx="0"/>
            <a:fillRef idx="0"/>
            <a:effectRef idx="0"/>
            <a:fontRef idx="minor"/>
          </p:style>
        </p:sp>
        <p:sp>
          <p:nvSpPr>
            <p:cNvPr id="389" name="CustomShape 23"/>
            <p:cNvSpPr/>
            <p:nvPr/>
          </p:nvSpPr>
          <p:spPr>
            <a:xfrm>
              <a:off x="4545000" y="4144680"/>
              <a:ext cx="1475640" cy="605520"/>
            </a:xfrm>
            <a:prstGeom prst="rect">
              <a:avLst/>
            </a:prstGeom>
            <a:noFill/>
            <a:ln>
              <a:noFill/>
            </a:ln>
          </p:spPr>
          <p:style>
            <a:lnRef idx="0"/>
            <a:fillRef idx="0"/>
            <a:effectRef idx="0"/>
            <a:fontRef idx="minor"/>
          </p:style>
          <p:txBody>
            <a:bodyPr lIns="90000" rIns="90000" tIns="45000" bIns="45000"/>
            <a:p>
              <a:pPr algn="ctr">
                <a:lnSpc>
                  <a:spcPct val="100000"/>
                </a:lnSpc>
              </a:pPr>
              <a:endParaRPr b="0" lang="en-US" sz="1800" spc="-1" strike="noStrike">
                <a:latin typeface="Arial"/>
              </a:endParaRPr>
            </a:p>
            <a:p>
              <a:pPr algn="ctr">
                <a:lnSpc>
                  <a:spcPct val="100000"/>
                </a:lnSpc>
              </a:pPr>
              <a:r>
                <a:rPr b="0" lang="en-US" sz="1200" spc="-1" strike="noStrike">
                  <a:solidFill>
                    <a:srgbClr val="ffffff"/>
                  </a:solidFill>
                  <a:latin typeface="Raleway"/>
                  <a:ea typeface="Raleway"/>
                </a:rPr>
                <a:t>Network ACL out</a:t>
              </a:r>
              <a:endParaRPr b="0" lang="en-US" sz="1200" spc="-1" strike="noStrike">
                <a:latin typeface="Arial"/>
              </a:endParaRPr>
            </a:p>
          </p:txBody>
        </p:sp>
      </p:grpSp>
      <p:grpSp>
        <p:nvGrpSpPr>
          <p:cNvPr id="390" name="Group 24"/>
          <p:cNvGrpSpPr/>
          <p:nvPr/>
        </p:nvGrpSpPr>
        <p:grpSpPr>
          <a:xfrm>
            <a:off x="4577400" y="3502080"/>
            <a:ext cx="1410480" cy="605160"/>
            <a:chOff x="4577400" y="3502080"/>
            <a:chExt cx="1410480" cy="605160"/>
          </a:xfrm>
        </p:grpSpPr>
        <p:sp>
          <p:nvSpPr>
            <p:cNvPr id="391" name="CustomShape 25"/>
            <p:cNvSpPr/>
            <p:nvPr/>
          </p:nvSpPr>
          <p:spPr>
            <a:xfrm>
              <a:off x="4634280" y="3512880"/>
              <a:ext cx="1296000" cy="570600"/>
            </a:xfrm>
            <a:prstGeom prst="roundRect">
              <a:avLst>
                <a:gd name="adj" fmla="val 9818"/>
              </a:avLst>
            </a:prstGeom>
            <a:solidFill>
              <a:srgbClr val="808080"/>
            </a:solidFill>
            <a:ln w="19080">
              <a:noFill/>
            </a:ln>
            <a:effectLst>
              <a:outerShdw dist="23040" dir="5400000">
                <a:srgbClr val="000000">
                  <a:alpha val="35000"/>
                </a:srgbClr>
              </a:outerShdw>
            </a:effectLst>
          </p:spPr>
          <p:style>
            <a:lnRef idx="0"/>
            <a:fillRef idx="0"/>
            <a:effectRef idx="0"/>
            <a:fontRef idx="minor"/>
          </p:style>
        </p:sp>
        <p:sp>
          <p:nvSpPr>
            <p:cNvPr id="392" name="CustomShape 26"/>
            <p:cNvSpPr/>
            <p:nvPr/>
          </p:nvSpPr>
          <p:spPr>
            <a:xfrm>
              <a:off x="4577400" y="3502080"/>
              <a:ext cx="1410480" cy="605160"/>
            </a:xfrm>
            <a:prstGeom prst="rect">
              <a:avLst/>
            </a:prstGeom>
            <a:noFill/>
            <a:ln>
              <a:noFill/>
            </a:ln>
          </p:spPr>
          <p:style>
            <a:lnRef idx="0"/>
            <a:fillRef idx="0"/>
            <a:effectRef idx="0"/>
            <a:fontRef idx="minor"/>
          </p:style>
          <p:txBody>
            <a:bodyPr lIns="90000" rIns="90000" tIns="45000" bIns="45000"/>
            <a:p>
              <a:pPr algn="ctr">
                <a:lnSpc>
                  <a:spcPct val="100000"/>
                </a:lnSpc>
              </a:pPr>
              <a:endParaRPr b="0" lang="en-US" sz="1800" spc="-1" strike="noStrike">
                <a:latin typeface="Arial"/>
              </a:endParaRPr>
            </a:p>
            <a:p>
              <a:pPr algn="ctr">
                <a:lnSpc>
                  <a:spcPct val="100000"/>
                </a:lnSpc>
              </a:pPr>
              <a:r>
                <a:rPr b="0" lang="en-US" sz="1200" spc="-1" strike="noStrike">
                  <a:solidFill>
                    <a:srgbClr val="ffffff"/>
                  </a:solidFill>
                  <a:latin typeface="Raleway"/>
                  <a:ea typeface="Raleway"/>
                </a:rPr>
                <a:t>Network ACL in</a:t>
              </a:r>
              <a:endParaRPr b="0" lang="en-US" sz="1200" spc="-1" strike="noStrike">
                <a:latin typeface="Arial"/>
              </a:endParaRPr>
            </a:p>
          </p:txBody>
        </p:sp>
      </p:grpSp>
      <p:grpSp>
        <p:nvGrpSpPr>
          <p:cNvPr id="393" name="Group 27"/>
          <p:cNvGrpSpPr/>
          <p:nvPr/>
        </p:nvGrpSpPr>
        <p:grpSpPr>
          <a:xfrm>
            <a:off x="6037200" y="3469680"/>
            <a:ext cx="1900440" cy="1270440"/>
            <a:chOff x="6037200" y="3469680"/>
            <a:chExt cx="1900440" cy="1270440"/>
          </a:xfrm>
        </p:grpSpPr>
        <p:sp>
          <p:nvSpPr>
            <p:cNvPr id="394" name="CustomShape 28"/>
            <p:cNvSpPr/>
            <p:nvPr/>
          </p:nvSpPr>
          <p:spPr>
            <a:xfrm>
              <a:off x="6322680" y="3469680"/>
              <a:ext cx="1328760" cy="1270440"/>
            </a:xfrm>
            <a:prstGeom prst="roundRect">
              <a:avLst>
                <a:gd name="adj" fmla="val 9818"/>
              </a:avLst>
            </a:prstGeom>
            <a:solidFill>
              <a:srgbClr val="3a6bc0"/>
            </a:solidFill>
            <a:ln w="9360">
              <a:solidFill>
                <a:srgbClr val="ffffff"/>
              </a:solidFill>
              <a:round/>
            </a:ln>
            <a:effectLst>
              <a:outerShdw dist="23040" dir="5400000">
                <a:srgbClr val="000000">
                  <a:alpha val="35000"/>
                </a:srgbClr>
              </a:outerShdw>
            </a:effectLst>
          </p:spPr>
          <p:style>
            <a:lnRef idx="0"/>
            <a:fillRef idx="0"/>
            <a:effectRef idx="0"/>
            <a:fontRef idx="minor"/>
          </p:style>
        </p:sp>
        <p:sp>
          <p:nvSpPr>
            <p:cNvPr id="395" name="CustomShape 29"/>
            <p:cNvSpPr/>
            <p:nvPr/>
          </p:nvSpPr>
          <p:spPr>
            <a:xfrm>
              <a:off x="6037200" y="3800880"/>
              <a:ext cx="1900440" cy="60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ffffff"/>
                  </a:solidFill>
                  <a:latin typeface="Raleway"/>
                  <a:ea typeface="Raleway"/>
                </a:rPr>
                <a:t>Subnet</a:t>
              </a:r>
              <a:endParaRPr b="0" lang="en-US" sz="1200" spc="-1" strike="noStrike">
                <a:latin typeface="Arial"/>
              </a:endParaRPr>
            </a:p>
            <a:p>
              <a:pPr algn="ctr">
                <a:lnSpc>
                  <a:spcPct val="100000"/>
                </a:lnSpc>
              </a:pPr>
              <a:r>
                <a:rPr b="0" lang="en-US" sz="1200" spc="-1" strike="noStrike">
                  <a:solidFill>
                    <a:srgbClr val="ffffff"/>
                  </a:solidFill>
                  <a:latin typeface="Raleway"/>
                  <a:ea typeface="Raleway"/>
                </a:rPr>
                <a:t>10.0.1.0/24</a:t>
              </a:r>
              <a:endParaRPr b="0" lang="en-US" sz="1200" spc="-1" strike="noStrike">
                <a:latin typeface="Arial"/>
              </a:endParaRPr>
            </a:p>
          </p:txBody>
        </p:sp>
      </p:grpSp>
      <p:grpSp>
        <p:nvGrpSpPr>
          <p:cNvPr id="396" name="Group 30"/>
          <p:cNvGrpSpPr/>
          <p:nvPr/>
        </p:nvGrpSpPr>
        <p:grpSpPr>
          <a:xfrm>
            <a:off x="8036280" y="4105080"/>
            <a:ext cx="702720" cy="605520"/>
            <a:chOff x="8036280" y="4105080"/>
            <a:chExt cx="702720" cy="605520"/>
          </a:xfrm>
        </p:grpSpPr>
        <p:sp>
          <p:nvSpPr>
            <p:cNvPr id="397" name="CustomShape 31"/>
            <p:cNvSpPr/>
            <p:nvPr/>
          </p:nvSpPr>
          <p:spPr>
            <a:xfrm>
              <a:off x="8079120" y="4115880"/>
              <a:ext cx="616680" cy="570600"/>
            </a:xfrm>
            <a:prstGeom prst="roundRect">
              <a:avLst>
                <a:gd name="adj" fmla="val 9818"/>
              </a:avLst>
            </a:prstGeom>
            <a:solidFill>
              <a:srgbClr val="808080"/>
            </a:solidFill>
            <a:ln w="19080">
              <a:noFill/>
            </a:ln>
            <a:effectLst>
              <a:outerShdw dist="23040" dir="5400000">
                <a:srgbClr val="000000">
                  <a:alpha val="35000"/>
                </a:srgbClr>
              </a:outerShdw>
            </a:effectLst>
          </p:spPr>
          <p:style>
            <a:lnRef idx="0"/>
            <a:fillRef idx="0"/>
            <a:effectRef idx="0"/>
            <a:fontRef idx="minor"/>
          </p:style>
        </p:sp>
        <p:sp>
          <p:nvSpPr>
            <p:cNvPr id="398" name="CustomShape 32"/>
            <p:cNvSpPr/>
            <p:nvPr/>
          </p:nvSpPr>
          <p:spPr>
            <a:xfrm>
              <a:off x="8036280" y="4105080"/>
              <a:ext cx="702720" cy="60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ffffff"/>
                  </a:solidFill>
                  <a:latin typeface="Raleway"/>
                  <a:ea typeface="Raleway"/>
                </a:rPr>
                <a:t>SG</a:t>
              </a:r>
              <a:endParaRPr b="0" lang="en-US" sz="1200" spc="-1" strike="noStrike">
                <a:latin typeface="Arial"/>
              </a:endParaRPr>
            </a:p>
            <a:p>
              <a:pPr algn="ctr">
                <a:lnSpc>
                  <a:spcPct val="100000"/>
                </a:lnSpc>
              </a:pPr>
              <a:r>
                <a:rPr b="0" lang="en-US" sz="1200" spc="-1" strike="noStrike">
                  <a:solidFill>
                    <a:srgbClr val="ffffff"/>
                  </a:solidFill>
                  <a:latin typeface="Raleway"/>
                  <a:ea typeface="Raleway"/>
                </a:rPr>
                <a:t>in</a:t>
              </a:r>
              <a:endParaRPr b="0" lang="en-US" sz="1200" spc="-1" strike="noStrike">
                <a:latin typeface="Arial"/>
              </a:endParaRPr>
            </a:p>
          </p:txBody>
        </p:sp>
      </p:grpSp>
      <p:grpSp>
        <p:nvGrpSpPr>
          <p:cNvPr id="399" name="Group 33"/>
          <p:cNvGrpSpPr/>
          <p:nvPr/>
        </p:nvGrpSpPr>
        <p:grpSpPr>
          <a:xfrm>
            <a:off x="8036280" y="4752720"/>
            <a:ext cx="702720" cy="605520"/>
            <a:chOff x="8036280" y="4752720"/>
            <a:chExt cx="702720" cy="605520"/>
          </a:xfrm>
        </p:grpSpPr>
        <p:sp>
          <p:nvSpPr>
            <p:cNvPr id="400" name="CustomShape 34"/>
            <p:cNvSpPr/>
            <p:nvPr/>
          </p:nvSpPr>
          <p:spPr>
            <a:xfrm>
              <a:off x="8079120" y="4764240"/>
              <a:ext cx="616680" cy="570600"/>
            </a:xfrm>
            <a:prstGeom prst="roundRect">
              <a:avLst>
                <a:gd name="adj" fmla="val 9818"/>
              </a:avLst>
            </a:prstGeom>
            <a:solidFill>
              <a:srgbClr val="808080"/>
            </a:solidFill>
            <a:ln w="19080">
              <a:noFill/>
            </a:ln>
            <a:effectLst>
              <a:outerShdw dist="23040" dir="5400000">
                <a:srgbClr val="000000">
                  <a:alpha val="35000"/>
                </a:srgbClr>
              </a:outerShdw>
            </a:effectLst>
          </p:spPr>
          <p:style>
            <a:lnRef idx="0"/>
            <a:fillRef idx="0"/>
            <a:effectRef idx="0"/>
            <a:fontRef idx="minor"/>
          </p:style>
        </p:sp>
        <p:sp>
          <p:nvSpPr>
            <p:cNvPr id="401" name="CustomShape 35"/>
            <p:cNvSpPr/>
            <p:nvPr/>
          </p:nvSpPr>
          <p:spPr>
            <a:xfrm>
              <a:off x="8036280" y="4752720"/>
              <a:ext cx="702720" cy="60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ffffff"/>
                  </a:solidFill>
                  <a:latin typeface="Raleway"/>
                  <a:ea typeface="Raleway"/>
                </a:rPr>
                <a:t>SG</a:t>
              </a:r>
              <a:endParaRPr b="0" lang="en-US" sz="1200" spc="-1" strike="noStrike">
                <a:latin typeface="Arial"/>
              </a:endParaRPr>
            </a:p>
            <a:p>
              <a:pPr algn="ctr">
                <a:lnSpc>
                  <a:spcPct val="100000"/>
                </a:lnSpc>
              </a:pPr>
              <a:r>
                <a:rPr b="0" lang="en-US" sz="1200" spc="-1" strike="noStrike">
                  <a:solidFill>
                    <a:srgbClr val="ffffff"/>
                  </a:solidFill>
                  <a:latin typeface="Raleway"/>
                  <a:ea typeface="Raleway"/>
                </a:rPr>
                <a:t>out</a:t>
              </a:r>
              <a:endParaRPr b="0" lang="en-US" sz="1200" spc="-1" strike="noStrike">
                <a:latin typeface="Arial"/>
              </a:endParaRPr>
            </a:p>
          </p:txBody>
        </p:sp>
      </p:grpSp>
      <p:grpSp>
        <p:nvGrpSpPr>
          <p:cNvPr id="402" name="Group 36"/>
          <p:cNvGrpSpPr/>
          <p:nvPr/>
        </p:nvGrpSpPr>
        <p:grpSpPr>
          <a:xfrm>
            <a:off x="8036280" y="2824200"/>
            <a:ext cx="702720" cy="605520"/>
            <a:chOff x="8036280" y="2824200"/>
            <a:chExt cx="702720" cy="605520"/>
          </a:xfrm>
        </p:grpSpPr>
        <p:sp>
          <p:nvSpPr>
            <p:cNvPr id="403" name="CustomShape 37"/>
            <p:cNvSpPr/>
            <p:nvPr/>
          </p:nvSpPr>
          <p:spPr>
            <a:xfrm>
              <a:off x="8079120" y="2835000"/>
              <a:ext cx="616680" cy="570600"/>
            </a:xfrm>
            <a:prstGeom prst="roundRect">
              <a:avLst>
                <a:gd name="adj" fmla="val 9818"/>
              </a:avLst>
            </a:prstGeom>
            <a:solidFill>
              <a:srgbClr val="808080"/>
            </a:solidFill>
            <a:ln w="19080">
              <a:noFill/>
            </a:ln>
            <a:effectLst>
              <a:outerShdw dist="23040" dir="5400000">
                <a:srgbClr val="000000">
                  <a:alpha val="35000"/>
                </a:srgbClr>
              </a:outerShdw>
            </a:effectLst>
          </p:spPr>
          <p:style>
            <a:lnRef idx="0"/>
            <a:fillRef idx="0"/>
            <a:effectRef idx="0"/>
            <a:fontRef idx="minor"/>
          </p:style>
        </p:sp>
        <p:sp>
          <p:nvSpPr>
            <p:cNvPr id="404" name="CustomShape 38"/>
            <p:cNvSpPr/>
            <p:nvPr/>
          </p:nvSpPr>
          <p:spPr>
            <a:xfrm>
              <a:off x="8036280" y="2824200"/>
              <a:ext cx="702720" cy="60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ffffff"/>
                  </a:solidFill>
                  <a:latin typeface="Raleway"/>
                  <a:ea typeface="Raleway"/>
                </a:rPr>
                <a:t>SG</a:t>
              </a:r>
              <a:endParaRPr b="0" lang="en-US" sz="1200" spc="-1" strike="noStrike">
                <a:latin typeface="Arial"/>
              </a:endParaRPr>
            </a:p>
            <a:p>
              <a:pPr algn="ctr">
                <a:lnSpc>
                  <a:spcPct val="100000"/>
                </a:lnSpc>
              </a:pPr>
              <a:r>
                <a:rPr b="0" lang="en-US" sz="1200" spc="-1" strike="noStrike">
                  <a:solidFill>
                    <a:srgbClr val="ffffff"/>
                  </a:solidFill>
                  <a:latin typeface="Raleway"/>
                  <a:ea typeface="Raleway"/>
                </a:rPr>
                <a:t>in</a:t>
              </a:r>
              <a:endParaRPr b="0" lang="en-US" sz="1200" spc="-1" strike="noStrike">
                <a:latin typeface="Arial"/>
              </a:endParaRPr>
            </a:p>
          </p:txBody>
        </p:sp>
      </p:grpSp>
      <p:grpSp>
        <p:nvGrpSpPr>
          <p:cNvPr id="405" name="Group 39"/>
          <p:cNvGrpSpPr/>
          <p:nvPr/>
        </p:nvGrpSpPr>
        <p:grpSpPr>
          <a:xfrm>
            <a:off x="8036280" y="3472200"/>
            <a:ext cx="702720" cy="605520"/>
            <a:chOff x="8036280" y="3472200"/>
            <a:chExt cx="702720" cy="605520"/>
          </a:xfrm>
        </p:grpSpPr>
        <p:sp>
          <p:nvSpPr>
            <p:cNvPr id="406" name="CustomShape 40"/>
            <p:cNvSpPr/>
            <p:nvPr/>
          </p:nvSpPr>
          <p:spPr>
            <a:xfrm>
              <a:off x="8079120" y="3483720"/>
              <a:ext cx="616680" cy="570600"/>
            </a:xfrm>
            <a:prstGeom prst="roundRect">
              <a:avLst>
                <a:gd name="adj" fmla="val 9818"/>
              </a:avLst>
            </a:prstGeom>
            <a:solidFill>
              <a:srgbClr val="808080"/>
            </a:solidFill>
            <a:ln w="19080">
              <a:noFill/>
            </a:ln>
            <a:effectLst>
              <a:outerShdw dist="23040" dir="5400000">
                <a:srgbClr val="000000">
                  <a:alpha val="35000"/>
                </a:srgbClr>
              </a:outerShdw>
            </a:effectLst>
          </p:spPr>
          <p:style>
            <a:lnRef idx="0"/>
            <a:fillRef idx="0"/>
            <a:effectRef idx="0"/>
            <a:fontRef idx="minor"/>
          </p:style>
        </p:sp>
        <p:sp>
          <p:nvSpPr>
            <p:cNvPr id="407" name="CustomShape 41"/>
            <p:cNvSpPr/>
            <p:nvPr/>
          </p:nvSpPr>
          <p:spPr>
            <a:xfrm>
              <a:off x="8036280" y="3472200"/>
              <a:ext cx="702720" cy="60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ffffff"/>
                  </a:solidFill>
                  <a:latin typeface="Raleway"/>
                  <a:ea typeface="Raleway"/>
                </a:rPr>
                <a:t>SG</a:t>
              </a:r>
              <a:endParaRPr b="0" lang="en-US" sz="1200" spc="-1" strike="noStrike">
                <a:latin typeface="Arial"/>
              </a:endParaRPr>
            </a:p>
            <a:p>
              <a:pPr algn="ctr">
                <a:lnSpc>
                  <a:spcPct val="100000"/>
                </a:lnSpc>
              </a:pPr>
              <a:r>
                <a:rPr b="0" lang="en-US" sz="1200" spc="-1" strike="noStrike">
                  <a:solidFill>
                    <a:srgbClr val="ffffff"/>
                  </a:solidFill>
                  <a:latin typeface="Raleway"/>
                  <a:ea typeface="Raleway"/>
                </a:rPr>
                <a:t>out</a:t>
              </a:r>
              <a:endParaRPr b="0" lang="en-US" sz="1200" spc="-1" strike="noStrike">
                <a:latin typeface="Arial"/>
              </a:endParaRPr>
            </a:p>
          </p:txBody>
        </p:sp>
      </p:grpSp>
      <p:pic>
        <p:nvPicPr>
          <p:cNvPr id="408" name="Picture 134" descr=""/>
          <p:cNvPicPr/>
          <p:nvPr/>
        </p:nvPicPr>
        <p:blipFill>
          <a:blip r:embed="rId5"/>
          <a:stretch/>
        </p:blipFill>
        <p:spPr>
          <a:xfrm>
            <a:off x="9016920" y="2867040"/>
            <a:ext cx="1262160" cy="1262520"/>
          </a:xfrm>
          <a:prstGeom prst="rect">
            <a:avLst/>
          </a:prstGeom>
          <a:ln>
            <a:noFill/>
          </a:ln>
        </p:spPr>
      </p:pic>
      <p:sp>
        <p:nvSpPr>
          <p:cNvPr id="409" name="CustomShape 42"/>
          <p:cNvSpPr/>
          <p:nvPr/>
        </p:nvSpPr>
        <p:spPr>
          <a:xfrm>
            <a:off x="9123840" y="3299400"/>
            <a:ext cx="1071000" cy="860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latin typeface="Raleway"/>
                <a:ea typeface="Raleway"/>
              </a:rPr>
              <a:t>EC2 instance 1</a:t>
            </a:r>
            <a:endParaRPr b="0" lang="en-US" sz="1000" spc="-1" strike="noStrike">
              <a:latin typeface="Arial"/>
            </a:endParaRPr>
          </a:p>
          <a:p>
            <a:pPr algn="ctr">
              <a:lnSpc>
                <a:spcPct val="100000"/>
              </a:lnSpc>
            </a:pPr>
            <a:r>
              <a:rPr b="0" lang="en-US" sz="1000" spc="-1" strike="noStrike">
                <a:solidFill>
                  <a:srgbClr val="ffffff"/>
                </a:solidFill>
                <a:latin typeface="Raleway"/>
                <a:ea typeface="Raleway"/>
              </a:rPr>
              <a:t>10.0.1.6</a:t>
            </a:r>
            <a:endParaRPr b="0" lang="en-US" sz="1000" spc="-1" strike="noStrike">
              <a:latin typeface="Arial"/>
            </a:endParaRPr>
          </a:p>
        </p:txBody>
      </p:sp>
      <p:pic>
        <p:nvPicPr>
          <p:cNvPr id="410" name="Picture 138" descr=""/>
          <p:cNvPicPr/>
          <p:nvPr/>
        </p:nvPicPr>
        <p:blipFill>
          <a:blip r:embed="rId6"/>
          <a:stretch/>
        </p:blipFill>
        <p:spPr>
          <a:xfrm>
            <a:off x="9022680" y="4054320"/>
            <a:ext cx="1262160" cy="1262520"/>
          </a:xfrm>
          <a:prstGeom prst="rect">
            <a:avLst/>
          </a:prstGeom>
          <a:ln>
            <a:noFill/>
          </a:ln>
        </p:spPr>
      </p:pic>
      <p:sp>
        <p:nvSpPr>
          <p:cNvPr id="411" name="CustomShape 43"/>
          <p:cNvSpPr/>
          <p:nvPr/>
        </p:nvSpPr>
        <p:spPr>
          <a:xfrm>
            <a:off x="9124560" y="4479480"/>
            <a:ext cx="1070640" cy="860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000" spc="-1" strike="noStrike">
                <a:solidFill>
                  <a:srgbClr val="ffffff"/>
                </a:solidFill>
                <a:latin typeface="Raleway"/>
                <a:ea typeface="Raleway"/>
              </a:rPr>
              <a:t>EC2 instance 2</a:t>
            </a:r>
            <a:endParaRPr b="0" lang="en-US" sz="1000" spc="-1" strike="noStrike">
              <a:latin typeface="Arial"/>
            </a:endParaRPr>
          </a:p>
          <a:p>
            <a:pPr algn="ctr">
              <a:lnSpc>
                <a:spcPct val="100000"/>
              </a:lnSpc>
            </a:pPr>
            <a:r>
              <a:rPr b="0" lang="en-US" sz="1000" spc="-1" strike="noStrike">
                <a:solidFill>
                  <a:srgbClr val="ffffff"/>
                </a:solidFill>
                <a:latin typeface="Raleway"/>
                <a:ea typeface="Raleway"/>
              </a:rPr>
              <a:t>10.0.1.7</a:t>
            </a:r>
            <a:endParaRPr b="0" lang="en-US" sz="1000" spc="-1" strike="noStrike">
              <a:latin typeface="Arial"/>
            </a:endParaRPr>
          </a:p>
        </p:txBody>
      </p:sp>
      <p:sp>
        <p:nvSpPr>
          <p:cNvPr id="412" name="CustomShape 44"/>
          <p:cNvSpPr/>
          <p:nvPr/>
        </p:nvSpPr>
        <p:spPr>
          <a:xfrm>
            <a:off x="3074400" y="3551400"/>
            <a:ext cx="1224000" cy="1179720"/>
          </a:xfrm>
          <a:prstGeom prst="roundRect">
            <a:avLst>
              <a:gd name="adj" fmla="val 16667"/>
            </a:avLst>
          </a:prstGeom>
          <a:solidFill>
            <a:srgbClr val="ff5800"/>
          </a:solidFill>
          <a:ln w="25560">
            <a:noFill/>
          </a:ln>
        </p:spPr>
        <p:style>
          <a:lnRef idx="0"/>
          <a:fillRef idx="0"/>
          <a:effectRef idx="0"/>
          <a:fontRef idx="minor"/>
        </p:style>
      </p:sp>
      <p:sp>
        <p:nvSpPr>
          <p:cNvPr id="413" name="CustomShape 45"/>
          <p:cNvSpPr/>
          <p:nvPr/>
        </p:nvSpPr>
        <p:spPr>
          <a:xfrm>
            <a:off x="2958120" y="3862800"/>
            <a:ext cx="1475640" cy="73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400" spc="-1" strike="noStrike">
                <a:solidFill>
                  <a:srgbClr val="ffffff"/>
                </a:solidFill>
                <a:latin typeface="Raleway"/>
                <a:ea typeface="Raleway"/>
              </a:rPr>
              <a:t>Route </a:t>
            </a:r>
            <a:endParaRPr b="0" lang="en-US" sz="1400" spc="-1" strike="noStrike">
              <a:latin typeface="Arial"/>
            </a:endParaRPr>
          </a:p>
          <a:p>
            <a:pPr algn="ctr">
              <a:lnSpc>
                <a:spcPct val="100000"/>
              </a:lnSpc>
            </a:pPr>
            <a:r>
              <a:rPr b="0" lang="en-US" sz="1400" spc="-1" strike="noStrike">
                <a:solidFill>
                  <a:srgbClr val="ffffff"/>
                </a:solidFill>
                <a:latin typeface="Raleway"/>
                <a:ea typeface="Raleway"/>
              </a:rPr>
              <a:t>table</a:t>
            </a:r>
            <a:endParaRPr b="0" lang="en-US" sz="1400" spc="-1" strike="noStrike">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4" name="Resim 3" descr=""/>
          <p:cNvPicPr/>
          <p:nvPr/>
        </p:nvPicPr>
        <p:blipFill>
          <a:blip r:embed="rId1"/>
          <a:stretch/>
        </p:blipFill>
        <p:spPr>
          <a:xfrm>
            <a:off x="0" y="0"/>
            <a:ext cx="12191760" cy="6857640"/>
          </a:xfrm>
          <a:prstGeom prst="rect">
            <a:avLst/>
          </a:prstGeom>
          <a:ln>
            <a:noFill/>
          </a:ln>
        </p:spPr>
      </p:pic>
      <p:sp>
        <p:nvSpPr>
          <p:cNvPr id="415"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416"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Roboto Condensed"/>
                <a:ea typeface="Roboto Condensed"/>
              </a:rPr>
              <a:t>IAM</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Groups &amp; Users &amp; Roles</a:t>
            </a:r>
            <a:endParaRPr b="0" lang="en-US" sz="3200" spc="-1" strike="noStrike">
              <a:latin typeface="Arial"/>
            </a:endParaRPr>
          </a:p>
        </p:txBody>
      </p:sp>
      <p:pic>
        <p:nvPicPr>
          <p:cNvPr id="417" name="Resim 12" descr=""/>
          <p:cNvPicPr/>
          <p:nvPr/>
        </p:nvPicPr>
        <p:blipFill>
          <a:blip r:embed="rId2"/>
          <a:stretch/>
        </p:blipFill>
        <p:spPr>
          <a:xfrm>
            <a:off x="335520" y="346320"/>
            <a:ext cx="806760" cy="806760"/>
          </a:xfrm>
          <a:prstGeom prst="rect">
            <a:avLst/>
          </a:prstGeom>
          <a:ln>
            <a:noFill/>
          </a:ln>
        </p:spPr>
      </p:pic>
      <p:sp>
        <p:nvSpPr>
          <p:cNvPr id="418"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419" name="CustomShape 4"/>
          <p:cNvSpPr/>
          <p:nvPr/>
        </p:nvSpPr>
        <p:spPr>
          <a:xfrm>
            <a:off x="3723120" y="2169360"/>
            <a:ext cx="2495160" cy="2832480"/>
          </a:xfrm>
          <a:prstGeom prst="rect">
            <a:avLst/>
          </a:prstGeom>
          <a:solidFill>
            <a:srgbClr val="ffffff"/>
          </a:solidFill>
          <a:ln w="38160">
            <a:solidFill>
              <a:srgbClr val="407927"/>
            </a:solidFill>
            <a:miter/>
          </a:ln>
        </p:spPr>
        <p:style>
          <a:lnRef idx="0"/>
          <a:fillRef idx="0"/>
          <a:effectRef idx="0"/>
          <a:fontRef idx="minor"/>
        </p:style>
      </p:sp>
      <p:sp>
        <p:nvSpPr>
          <p:cNvPr id="420" name="CustomShape 5"/>
          <p:cNvSpPr/>
          <p:nvPr/>
        </p:nvSpPr>
        <p:spPr>
          <a:xfrm>
            <a:off x="4210560" y="3680640"/>
            <a:ext cx="1386720" cy="81108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Antipasto Pro"/>
                <a:ea typeface="Antipasto Pro"/>
              </a:rPr>
              <a:t>Amazon</a:t>
            </a:r>
            <a:endParaRPr b="0" lang="en-US" sz="2400" spc="-1" strike="noStrike">
              <a:latin typeface="Arial"/>
            </a:endParaRPr>
          </a:p>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Roboto Condensed"/>
                <a:ea typeface="Roboto Condensed"/>
              </a:rPr>
              <a:t>IAM</a:t>
            </a:r>
            <a:endParaRPr b="0" lang="en-US" sz="2400" spc="-1" strike="noStrike">
              <a:latin typeface="Arial"/>
            </a:endParaRPr>
          </a:p>
        </p:txBody>
      </p:sp>
      <p:pic>
        <p:nvPicPr>
          <p:cNvPr id="421" name="Picture 4" descr=""/>
          <p:cNvPicPr/>
          <p:nvPr/>
        </p:nvPicPr>
        <p:blipFill>
          <a:blip r:embed="rId3"/>
          <a:stretch/>
        </p:blipFill>
        <p:spPr>
          <a:xfrm>
            <a:off x="4660920" y="2449440"/>
            <a:ext cx="642600" cy="1217880"/>
          </a:xfrm>
          <a:prstGeom prst="rect">
            <a:avLst/>
          </a:prstGeom>
          <a:ln>
            <a:noFill/>
          </a:ln>
        </p:spPr>
      </p:pic>
      <p:sp>
        <p:nvSpPr>
          <p:cNvPr id="422" name="TextShape 6"/>
          <p:cNvSpPr txBox="1"/>
          <p:nvPr/>
        </p:nvSpPr>
        <p:spPr>
          <a:xfrm>
            <a:off x="6492240" y="182880"/>
            <a:ext cx="5486400" cy="6237720"/>
          </a:xfrm>
          <a:prstGeom prst="rect">
            <a:avLst/>
          </a:prstGeom>
          <a:noFill/>
          <a:ln>
            <a:noFill/>
          </a:ln>
        </p:spPr>
        <p:txBody>
          <a:bodyPr lIns="90000" rIns="90000" tIns="45000" bIns="45000"/>
          <a:p>
            <a:pPr marL="216000" indent="-216000">
              <a:lnSpc>
                <a:spcPct val="115000"/>
              </a:lnSpc>
              <a:spcAft>
                <a:spcPts val="575"/>
              </a:spcAft>
              <a:buClr>
                <a:srgbClr val="000000"/>
              </a:buClr>
              <a:buSzPct val="45000"/>
              <a:buFont typeface="Wingdings" charset="2"/>
              <a:buChar char=""/>
            </a:pPr>
            <a:r>
              <a:rPr b="0" lang="en-US" sz="1800" spc="-1" strike="noStrike">
                <a:latin typeface="Raleway"/>
              </a:rPr>
              <a:t>AWS Identity and Access Management (IAM) ile AWS hizmetlerine ve kaynaklarına erişimi güvenli bir şekilde yönetebiliriz.</a:t>
            </a:r>
            <a:endParaRPr b="0" lang="en-US" sz="1800" spc="-1" strike="noStrike">
              <a:latin typeface="Arial"/>
            </a:endParaRPr>
          </a:p>
          <a:p>
            <a:pPr marL="216000" indent="-216000">
              <a:lnSpc>
                <a:spcPct val="115000"/>
              </a:lnSpc>
              <a:spcAft>
                <a:spcPts val="575"/>
              </a:spcAft>
              <a:buClr>
                <a:srgbClr val="000000"/>
              </a:buClr>
              <a:buSzPct val="45000"/>
              <a:buFont typeface="Wingdings" charset="2"/>
              <a:buChar char=""/>
            </a:pPr>
            <a:r>
              <a:rPr b="0" lang="en-US" sz="1800" spc="-1" strike="noStrike">
                <a:latin typeface="Raleway"/>
              </a:rPr>
              <a:t>IAM hizmetini kullanarak AWS kullanıcıları ve grupları oluşturup bunları yönetebilir ve izinleri kullanarak AWS kaynaklarına erişimlerine izin verebilir ya da erişimlerini reddedebiliriz. </a:t>
            </a:r>
            <a:endParaRPr b="0" lang="en-US" sz="1800" spc="-1" strike="noStrike">
              <a:latin typeface="Arial"/>
            </a:endParaRPr>
          </a:p>
          <a:p>
            <a:pPr marL="216000" indent="-216000">
              <a:lnSpc>
                <a:spcPct val="115000"/>
              </a:lnSpc>
              <a:spcAft>
                <a:spcPts val="575"/>
              </a:spcAft>
              <a:buClr>
                <a:srgbClr val="000000"/>
              </a:buClr>
              <a:buSzPct val="45000"/>
              <a:buFont typeface="Wingdings" charset="2"/>
              <a:buChar char=""/>
            </a:pPr>
            <a:r>
              <a:rPr b="1" lang="en-US" sz="1800" spc="-1" strike="noStrike">
                <a:latin typeface="Raleway"/>
              </a:rPr>
              <a:t>IAM User :</a:t>
            </a:r>
            <a:r>
              <a:rPr b="0" lang="en-US" sz="1800" spc="-1" strike="noStrike">
                <a:latin typeface="Raleway"/>
              </a:rPr>
              <a:t> AWS’de oluşturduğumuz kullanıcılardır. Kullanıcılar AWS ile iletişim kuran sistemimizde tanımlı bir kişiyi ya da bir servisi ifade edebilir. </a:t>
            </a:r>
            <a:endParaRPr b="0" lang="en-US" sz="1800" spc="-1" strike="noStrike">
              <a:latin typeface="Arial"/>
            </a:endParaRPr>
          </a:p>
          <a:p>
            <a:pPr marL="216000" indent="-216000">
              <a:lnSpc>
                <a:spcPct val="115000"/>
              </a:lnSpc>
              <a:spcAft>
                <a:spcPts val="575"/>
              </a:spcAft>
              <a:buClr>
                <a:srgbClr val="000000"/>
              </a:buClr>
              <a:buSzPct val="45000"/>
              <a:buFont typeface="Wingdings" charset="2"/>
              <a:buChar char=""/>
            </a:pPr>
            <a:r>
              <a:rPr b="1" lang="en-US" sz="1800" spc="-1" strike="noStrike">
                <a:latin typeface="Raleway"/>
              </a:rPr>
              <a:t>IAM Groups :</a:t>
            </a:r>
            <a:r>
              <a:rPr b="0" lang="en-US" sz="1800" spc="-1" strike="noStrike">
                <a:latin typeface="Raleway"/>
              </a:rPr>
              <a:t> Birden fazla IAM user’ından oluşur. Sistemde bulunan birden fazla kişiye kolaylıkla hakların tanımlanmasını ve kullanıcıların daha kolay yönetilmesini sağlar.</a:t>
            </a:r>
            <a:endParaRPr b="0" lang="en-US" sz="1800" spc="-1" strike="noStrike">
              <a:latin typeface="Arial"/>
            </a:endParaRPr>
          </a:p>
          <a:p>
            <a:pPr marL="216000" indent="-216000">
              <a:lnSpc>
                <a:spcPct val="115000"/>
              </a:lnSpc>
              <a:spcAft>
                <a:spcPts val="575"/>
              </a:spcAft>
              <a:buClr>
                <a:srgbClr val="000000"/>
              </a:buClr>
              <a:buSzPct val="45000"/>
              <a:buFont typeface="Wingdings" charset="2"/>
              <a:buChar char=""/>
            </a:pPr>
            <a:r>
              <a:rPr b="1" lang="en-US" sz="1800" spc="-1" strike="noStrike">
                <a:latin typeface="Raleway"/>
              </a:rPr>
              <a:t>IAM Roles :</a:t>
            </a:r>
            <a:r>
              <a:rPr b="0" lang="en-US" sz="1800" spc="-1" strike="noStrike">
                <a:latin typeface="Raleway"/>
              </a:rPr>
              <a:t> IAM role’ü user’a çok benzeyen bir kavramdır. User’dan tek farkı, role’lerin kendilerine ait şifreleri ya da access/secret key’lerinin olmamasıdır.</a:t>
            </a:r>
            <a:endParaRPr b="0" lang="en-US" sz="1800" spc="-1" strike="noStrike">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Resim 3" descr=""/>
          <p:cNvPicPr/>
          <p:nvPr/>
        </p:nvPicPr>
        <p:blipFill>
          <a:blip r:embed="rId1"/>
          <a:stretch/>
        </p:blipFill>
        <p:spPr>
          <a:xfrm>
            <a:off x="0" y="0"/>
            <a:ext cx="12191760" cy="6857640"/>
          </a:xfrm>
          <a:prstGeom prst="rect">
            <a:avLst/>
          </a:prstGeom>
          <a:ln>
            <a:noFill/>
          </a:ln>
        </p:spPr>
      </p:pic>
      <p:sp>
        <p:nvSpPr>
          <p:cNvPr id="424"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425"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Roboto Condensed"/>
                <a:ea typeface="Roboto Condensed"/>
              </a:rPr>
              <a:t>EC2</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Instance</a:t>
            </a:r>
            <a:endParaRPr b="0" lang="en-US" sz="3200" spc="-1" strike="noStrike">
              <a:latin typeface="Arial"/>
            </a:endParaRPr>
          </a:p>
        </p:txBody>
      </p:sp>
      <p:pic>
        <p:nvPicPr>
          <p:cNvPr id="426" name="Resim 12" descr=""/>
          <p:cNvPicPr/>
          <p:nvPr/>
        </p:nvPicPr>
        <p:blipFill>
          <a:blip r:embed="rId2"/>
          <a:stretch/>
        </p:blipFill>
        <p:spPr>
          <a:xfrm>
            <a:off x="335520" y="346320"/>
            <a:ext cx="806760" cy="806760"/>
          </a:xfrm>
          <a:prstGeom prst="rect">
            <a:avLst/>
          </a:prstGeom>
          <a:ln>
            <a:noFill/>
          </a:ln>
        </p:spPr>
      </p:pic>
      <p:sp>
        <p:nvSpPr>
          <p:cNvPr id="427"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428" name="CustomShape 4"/>
          <p:cNvSpPr/>
          <p:nvPr/>
        </p:nvSpPr>
        <p:spPr>
          <a:xfrm>
            <a:off x="6427080" y="210600"/>
            <a:ext cx="5597280" cy="626184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AWS içinde sunucu hizmeti olarak kullanılmaktadır. Web hosting, Database sunucusu, authentication sunucusu gibi bir çok şekilde kullanılabilirler.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AMI adı verilen ön tanımlı imajlardan oluşturulurlar. Bu imajlar sunucunun fiziksel özelliklerini barındırır ve tekrar tekrar kullanılabilirliği arttırırlar. </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EC2 lar tipleri ve büyüklüklüklerine göre kategorilendirilirler. Tip olarak kullanım alanlarına göre General Purpose, Compute optimized, Memory Optimized, Accelerated Computing, Storage Optimized olarak ayrılırlar. Büyüklük olarak large, xlarge, 2xlarge gibi kategorilendirmeleri vardır.</a:t>
            </a:r>
            <a:endParaRPr b="0" lang="en-US" sz="1800" spc="-1" strike="noStrike">
              <a:latin typeface="Arial"/>
            </a:endParaRPr>
          </a:p>
        </p:txBody>
      </p:sp>
      <p:sp>
        <p:nvSpPr>
          <p:cNvPr id="429"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430" name="CustomShape 6"/>
          <p:cNvSpPr/>
          <p:nvPr/>
        </p:nvSpPr>
        <p:spPr>
          <a:xfrm>
            <a:off x="4210560" y="3680640"/>
            <a:ext cx="1386720" cy="81108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Antipasto Pro"/>
                <a:ea typeface="Antipasto Pro"/>
              </a:rPr>
              <a:t>Amazon</a:t>
            </a:r>
            <a:endParaRPr b="0" lang="en-US" sz="2400" spc="-1" strike="noStrike">
              <a:latin typeface="Arial"/>
            </a:endParaRPr>
          </a:p>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Roboto Condensed"/>
                <a:ea typeface="Roboto Condensed"/>
              </a:rPr>
              <a:t>EC2</a:t>
            </a:r>
            <a:endParaRPr b="0" lang="en-US" sz="2400" spc="-1" strike="noStrike">
              <a:latin typeface="Arial"/>
            </a:endParaRPr>
          </a:p>
        </p:txBody>
      </p:sp>
      <p:pic>
        <p:nvPicPr>
          <p:cNvPr id="431" name="Picture 17" descr=""/>
          <p:cNvPicPr/>
          <p:nvPr/>
        </p:nvPicPr>
        <p:blipFill>
          <a:blip r:embed="rId3"/>
          <a:stretch/>
        </p:blipFill>
        <p:spPr>
          <a:xfrm>
            <a:off x="4552560" y="2624760"/>
            <a:ext cx="790920" cy="94932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Resim 3" descr=""/>
          <p:cNvPicPr/>
          <p:nvPr/>
        </p:nvPicPr>
        <p:blipFill>
          <a:blip r:embed="rId1"/>
          <a:stretch/>
        </p:blipFill>
        <p:spPr>
          <a:xfrm>
            <a:off x="0" y="0"/>
            <a:ext cx="12192480" cy="6857640"/>
          </a:xfrm>
          <a:prstGeom prst="rect">
            <a:avLst/>
          </a:prstGeom>
          <a:ln>
            <a:noFill/>
          </a:ln>
        </p:spPr>
      </p:pic>
      <p:sp>
        <p:nvSpPr>
          <p:cNvPr id="88" name="CustomShape 1"/>
          <p:cNvSpPr/>
          <p:nvPr/>
        </p:nvSpPr>
        <p:spPr>
          <a:xfrm>
            <a:off x="1528920" y="17280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Moderator</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Bilgileri</a:t>
            </a:r>
            <a:endParaRPr b="0" lang="en-US" sz="3200" spc="-1" strike="noStrike">
              <a:latin typeface="Arial"/>
            </a:endParaRPr>
          </a:p>
        </p:txBody>
      </p:sp>
      <p:pic>
        <p:nvPicPr>
          <p:cNvPr id="89" name="Resim 11" descr=""/>
          <p:cNvPicPr/>
          <p:nvPr/>
        </p:nvPicPr>
        <p:blipFill>
          <a:blip r:embed="rId2"/>
          <a:stretch/>
        </p:blipFill>
        <p:spPr>
          <a:xfrm>
            <a:off x="5828400" y="1134000"/>
            <a:ext cx="604080" cy="766080"/>
          </a:xfrm>
          <a:prstGeom prst="rect">
            <a:avLst/>
          </a:prstGeom>
          <a:ln>
            <a:noFill/>
          </a:ln>
        </p:spPr>
      </p:pic>
      <p:sp>
        <p:nvSpPr>
          <p:cNvPr id="90" name="CustomShape 2"/>
          <p:cNvSpPr/>
          <p:nvPr/>
        </p:nvSpPr>
        <p:spPr>
          <a:xfrm>
            <a:off x="3865680" y="1775520"/>
            <a:ext cx="4706640" cy="1541880"/>
          </a:xfrm>
          <a:prstGeom prst="rect">
            <a:avLst/>
          </a:prstGeom>
          <a:solidFill>
            <a:srgbClr val="ffffff"/>
          </a:solidFill>
          <a:ln w="12600">
            <a:noFill/>
          </a:ln>
        </p:spPr>
        <p:style>
          <a:lnRef idx="0"/>
          <a:fillRef idx="0"/>
          <a:effectRef idx="0"/>
          <a:fontRef idx="minor"/>
        </p:style>
      </p:sp>
      <p:sp>
        <p:nvSpPr>
          <p:cNvPr id="91" name="CustomShape 3"/>
          <p:cNvSpPr/>
          <p:nvPr/>
        </p:nvSpPr>
        <p:spPr>
          <a:xfrm>
            <a:off x="3907080" y="1993680"/>
            <a:ext cx="4420440" cy="1400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222a35"/>
                </a:solidFill>
                <a:latin typeface="Antipasto Pro"/>
                <a:ea typeface="Antipasto Pro"/>
              </a:rPr>
              <a:t>Serkan BİNGÖL</a:t>
            </a:r>
            <a:endParaRPr b="0" lang="en-US" sz="3200" spc="-1" strike="noStrike">
              <a:latin typeface="Arial"/>
            </a:endParaRPr>
          </a:p>
          <a:p>
            <a:pPr algn="ctr">
              <a:lnSpc>
                <a:spcPct val="100000"/>
              </a:lnSpc>
            </a:pPr>
            <a:r>
              <a:rPr b="0" lang="en-US" sz="1800" spc="-1" strike="noStrike">
                <a:solidFill>
                  <a:srgbClr val="222a35"/>
                </a:solidFill>
                <a:latin typeface="Antipasto Pro Extralight"/>
                <a:ea typeface="Antipasto Pro Extralight"/>
              </a:rPr>
              <a:t>Technical Team Lead</a:t>
            </a:r>
            <a:endParaRPr b="0" lang="en-US" sz="1800" spc="-1" strike="noStrike">
              <a:latin typeface="Arial"/>
            </a:endParaRPr>
          </a:p>
          <a:p>
            <a:pPr algn="ctr">
              <a:lnSpc>
                <a:spcPct val="100000"/>
              </a:lnSpc>
            </a:pPr>
            <a:r>
              <a:rPr b="0" lang="en-US" sz="1800" spc="-1" strike="noStrike">
                <a:solidFill>
                  <a:srgbClr val="222a35"/>
                </a:solidFill>
                <a:latin typeface="Antipasto Pro Extralight"/>
                <a:ea typeface="Antipasto Pro Extralight"/>
              </a:rPr>
              <a:t>AWS Certified Solution Architect, MCSD, MCT</a:t>
            </a:r>
            <a:endParaRPr b="0" lang="en-US" sz="1800" spc="-1" strike="noStrike">
              <a:latin typeface="Arial"/>
            </a:endParaRPr>
          </a:p>
          <a:p>
            <a:pPr algn="ctr">
              <a:lnSpc>
                <a:spcPct val="100000"/>
              </a:lnSpc>
            </a:pPr>
            <a:endParaRPr b="0" lang="en-US" sz="1800" spc="-1" strike="noStrike">
              <a:latin typeface="Arial"/>
            </a:endParaRPr>
          </a:p>
        </p:txBody>
      </p:sp>
      <p:sp>
        <p:nvSpPr>
          <p:cNvPr id="92" name="CustomShape 4"/>
          <p:cNvSpPr/>
          <p:nvPr/>
        </p:nvSpPr>
        <p:spPr>
          <a:xfrm>
            <a:off x="1128240" y="3611520"/>
            <a:ext cx="4942440" cy="416880"/>
          </a:xfrm>
          <a:prstGeom prst="rect">
            <a:avLst/>
          </a:prstGeom>
          <a:solidFill>
            <a:srgbClr val="ffffff"/>
          </a:solidFill>
          <a:ln w="12600">
            <a:noFill/>
          </a:ln>
        </p:spPr>
        <p:style>
          <a:lnRef idx="0"/>
          <a:fillRef idx="0"/>
          <a:effectRef idx="0"/>
          <a:fontRef idx="minor"/>
        </p:style>
      </p:sp>
      <p:sp>
        <p:nvSpPr>
          <p:cNvPr id="93" name="CustomShape 5"/>
          <p:cNvSpPr/>
          <p:nvPr/>
        </p:nvSpPr>
        <p:spPr>
          <a:xfrm>
            <a:off x="6163560" y="3600360"/>
            <a:ext cx="5163120" cy="416880"/>
          </a:xfrm>
          <a:prstGeom prst="rect">
            <a:avLst/>
          </a:prstGeom>
          <a:solidFill>
            <a:srgbClr val="ffffff"/>
          </a:solidFill>
          <a:ln w="12600">
            <a:noFill/>
          </a:ln>
        </p:spPr>
        <p:style>
          <a:lnRef idx="0"/>
          <a:fillRef idx="0"/>
          <a:effectRef idx="0"/>
          <a:fontRef idx="minor"/>
        </p:style>
      </p:sp>
      <p:sp>
        <p:nvSpPr>
          <p:cNvPr id="94" name="CustomShape 6"/>
          <p:cNvSpPr/>
          <p:nvPr/>
        </p:nvSpPr>
        <p:spPr>
          <a:xfrm>
            <a:off x="6386760" y="3598920"/>
            <a:ext cx="3898440" cy="6994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ntipasto Pro"/>
                <a:ea typeface="Antipasto Pro"/>
              </a:rPr>
              <a:t>BilgeAdam Hesapları</a:t>
            </a:r>
            <a:endParaRPr b="0" lang="en-US" sz="2000" spc="-1" strike="noStrike">
              <a:latin typeface="Arial"/>
            </a:endParaRPr>
          </a:p>
          <a:p>
            <a:pPr>
              <a:lnSpc>
                <a:spcPct val="100000"/>
              </a:lnSpc>
            </a:pPr>
            <a:endParaRPr b="0" lang="en-US" sz="2000" spc="-1" strike="noStrike">
              <a:latin typeface="Arial"/>
            </a:endParaRPr>
          </a:p>
        </p:txBody>
      </p:sp>
      <p:sp>
        <p:nvSpPr>
          <p:cNvPr id="95" name="CustomShape 7"/>
          <p:cNvSpPr/>
          <p:nvPr/>
        </p:nvSpPr>
        <p:spPr>
          <a:xfrm>
            <a:off x="6163560" y="4160520"/>
            <a:ext cx="5163120" cy="1542600"/>
          </a:xfrm>
          <a:prstGeom prst="rect">
            <a:avLst/>
          </a:prstGeom>
          <a:solidFill>
            <a:srgbClr val="ffffff"/>
          </a:solidFill>
          <a:ln w="12600">
            <a:noFill/>
          </a:ln>
        </p:spPr>
        <p:style>
          <a:lnRef idx="0"/>
          <a:fillRef idx="0"/>
          <a:effectRef idx="0"/>
          <a:fontRef idx="minor"/>
        </p:style>
      </p:sp>
      <p:sp>
        <p:nvSpPr>
          <p:cNvPr id="96" name="CustomShape 8"/>
          <p:cNvSpPr/>
          <p:nvPr/>
        </p:nvSpPr>
        <p:spPr>
          <a:xfrm>
            <a:off x="6374160" y="4161960"/>
            <a:ext cx="4696200" cy="168876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u="sng">
                <a:solidFill>
                  <a:srgbClr val="67b1fb"/>
                </a:solidFill>
                <a:uFillTx/>
                <a:latin typeface="Raleway"/>
                <a:ea typeface="Raleway"/>
                <a:hlinkClick r:id="rId3"/>
              </a:rPr>
              <a:t>https://www.bilgeadam.com/</a:t>
            </a:r>
            <a:r>
              <a:rPr b="0" lang="en-US" sz="1400" spc="-1" strike="noStrike">
                <a:solidFill>
                  <a:srgbClr val="808080"/>
                </a:solidFill>
                <a:latin typeface="Raleway"/>
                <a:ea typeface="Raleway"/>
              </a:rPr>
              <a:t>   </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4"/>
              </a:rPr>
              <a:t>https://www.linkedin.com/company/bilge-adam/</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5"/>
              </a:rPr>
              <a:t>https://twitter.com/bilgeadam</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6"/>
              </a:rPr>
              <a:t>https://medium.com/batech</a:t>
            </a:r>
            <a:endParaRPr b="0" lang="en-US" sz="1400" spc="-1" strike="noStrike">
              <a:latin typeface="Arial"/>
            </a:endParaRPr>
          </a:p>
          <a:p>
            <a:pPr>
              <a:lnSpc>
                <a:spcPct val="150000"/>
              </a:lnSpc>
            </a:pPr>
            <a:endParaRPr b="0" lang="en-US" sz="1400" spc="-1" strike="noStrike">
              <a:latin typeface="Arial"/>
            </a:endParaRPr>
          </a:p>
        </p:txBody>
      </p:sp>
      <p:sp>
        <p:nvSpPr>
          <p:cNvPr id="97" name="CustomShape 9"/>
          <p:cNvSpPr/>
          <p:nvPr/>
        </p:nvSpPr>
        <p:spPr>
          <a:xfrm>
            <a:off x="1303920" y="3598920"/>
            <a:ext cx="389844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ntipasto Pro"/>
                <a:ea typeface="Antipasto Pro"/>
              </a:rPr>
              <a:t>Kişisel Hesaplar</a:t>
            </a:r>
            <a:endParaRPr b="0" lang="en-US" sz="2000" spc="-1" strike="noStrike">
              <a:latin typeface="Arial"/>
            </a:endParaRPr>
          </a:p>
        </p:txBody>
      </p:sp>
      <p:sp>
        <p:nvSpPr>
          <p:cNvPr id="98" name="CustomShape 10"/>
          <p:cNvSpPr/>
          <p:nvPr/>
        </p:nvSpPr>
        <p:spPr>
          <a:xfrm>
            <a:off x="1128240" y="4171680"/>
            <a:ext cx="4942440" cy="1542600"/>
          </a:xfrm>
          <a:prstGeom prst="rect">
            <a:avLst/>
          </a:prstGeom>
          <a:solidFill>
            <a:srgbClr val="ffffff"/>
          </a:solidFill>
          <a:ln w="12600">
            <a:noFill/>
          </a:ln>
        </p:spPr>
        <p:style>
          <a:lnRef idx="0"/>
          <a:fillRef idx="0"/>
          <a:effectRef idx="0"/>
          <a:fontRef idx="minor"/>
        </p:style>
      </p:sp>
      <p:sp>
        <p:nvSpPr>
          <p:cNvPr id="99" name="CustomShape 11"/>
          <p:cNvSpPr/>
          <p:nvPr/>
        </p:nvSpPr>
        <p:spPr>
          <a:xfrm>
            <a:off x="1343880" y="4156200"/>
            <a:ext cx="3373920" cy="1688760"/>
          </a:xfrm>
          <a:prstGeom prst="rect">
            <a:avLst/>
          </a:prstGeom>
          <a:noFill/>
          <a:ln>
            <a:noFill/>
          </a:ln>
        </p:spPr>
        <p:style>
          <a:lnRef idx="0"/>
          <a:fillRef idx="0"/>
          <a:effectRef idx="0"/>
          <a:fontRef idx="minor"/>
        </p:style>
        <p:txBody>
          <a:bodyPr wrap="none" lIns="90000" rIns="90000" tIns="45000" bIns="45000"/>
          <a:p>
            <a:pPr>
              <a:lnSpc>
                <a:spcPct val="150000"/>
              </a:lnSpc>
            </a:pPr>
            <a:r>
              <a:rPr b="0" lang="en-US" sz="1400" spc="-1" strike="noStrike" u="sng">
                <a:solidFill>
                  <a:srgbClr val="67b1fb"/>
                </a:solidFill>
                <a:uFillTx/>
                <a:latin typeface="Raleway"/>
                <a:ea typeface="Raleway"/>
                <a:hlinkClick r:id="rId7"/>
              </a:rPr>
              <a:t>serkan.bingol@bilgeadam.com</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8"/>
              </a:rPr>
              <a:t>https://www.linkedin.com/in/sbingol/</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9"/>
              </a:rPr>
              <a:t>https://github.com/serkanbingol</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10"/>
              </a:rPr>
              <a:t>https://medium.com/@serkanbingoll</a:t>
            </a:r>
            <a:endParaRPr b="0" lang="en-US" sz="1400" spc="-1" strike="noStrike">
              <a:latin typeface="Arial"/>
            </a:endParaRPr>
          </a:p>
          <a:p>
            <a:pPr>
              <a:lnSpc>
                <a:spcPct val="150000"/>
              </a:lnSpc>
            </a:pPr>
            <a:endParaRPr b="0" lang="en-US" sz="1400" spc="-1" strike="noStrike">
              <a:latin typeface="Arial"/>
            </a:endParaRPr>
          </a:p>
        </p:txBody>
      </p:sp>
      <p:sp>
        <p:nvSpPr>
          <p:cNvPr id="100" name="CustomShape 12"/>
          <p:cNvSpPr/>
          <p:nvPr/>
        </p:nvSpPr>
        <p:spPr>
          <a:xfrm flipH="1">
            <a:off x="1370160" y="365760"/>
            <a:ext cx="51840" cy="767880"/>
          </a:xfrm>
          <a:prstGeom prst="rect">
            <a:avLst/>
          </a:prstGeom>
          <a:solidFill>
            <a:srgbClr val="ffffff"/>
          </a:solidFill>
          <a:ln w="12600">
            <a:noFill/>
          </a:ln>
        </p:spPr>
        <p:style>
          <a:lnRef idx="0"/>
          <a:fillRef idx="0"/>
          <a:effectRef idx="0"/>
          <a:fontRef idx="minor"/>
        </p:style>
      </p:sp>
      <p:pic>
        <p:nvPicPr>
          <p:cNvPr id="101" name="Resim 39" descr=""/>
          <p:cNvPicPr/>
          <p:nvPr/>
        </p:nvPicPr>
        <p:blipFill>
          <a:blip r:embed="rId11"/>
          <a:stretch/>
        </p:blipFill>
        <p:spPr>
          <a:xfrm>
            <a:off x="335520" y="346320"/>
            <a:ext cx="806760" cy="8067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Resim 3" descr=""/>
          <p:cNvPicPr/>
          <p:nvPr/>
        </p:nvPicPr>
        <p:blipFill>
          <a:blip r:embed="rId1"/>
          <a:stretch/>
        </p:blipFill>
        <p:spPr>
          <a:xfrm>
            <a:off x="0" y="0"/>
            <a:ext cx="12191760" cy="6857640"/>
          </a:xfrm>
          <a:prstGeom prst="rect">
            <a:avLst/>
          </a:prstGeom>
          <a:ln>
            <a:noFill/>
          </a:ln>
        </p:spPr>
      </p:pic>
      <p:sp>
        <p:nvSpPr>
          <p:cNvPr id="433"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434"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Roboto Condensed"/>
                <a:ea typeface="Roboto Condensed"/>
              </a:rPr>
              <a:t>EC2 </a:t>
            </a:r>
            <a:r>
              <a:rPr b="0" lang="en-US" sz="3200" spc="-1" strike="noStrike">
                <a:solidFill>
                  <a:srgbClr val="ffffff"/>
                </a:solidFill>
                <a:latin typeface="Antipasto Pro"/>
                <a:ea typeface="Antipasto Pro"/>
              </a:rPr>
              <a:t>Instance</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User Data</a:t>
            </a:r>
            <a:endParaRPr b="0" lang="en-US" sz="3200" spc="-1" strike="noStrike">
              <a:latin typeface="Arial"/>
            </a:endParaRPr>
          </a:p>
        </p:txBody>
      </p:sp>
      <p:pic>
        <p:nvPicPr>
          <p:cNvPr id="435" name="Resim 12" descr=""/>
          <p:cNvPicPr/>
          <p:nvPr/>
        </p:nvPicPr>
        <p:blipFill>
          <a:blip r:embed="rId2"/>
          <a:stretch/>
        </p:blipFill>
        <p:spPr>
          <a:xfrm>
            <a:off x="335520" y="346320"/>
            <a:ext cx="806760" cy="806760"/>
          </a:xfrm>
          <a:prstGeom prst="rect">
            <a:avLst/>
          </a:prstGeom>
          <a:ln>
            <a:noFill/>
          </a:ln>
        </p:spPr>
      </p:pic>
      <p:sp>
        <p:nvSpPr>
          <p:cNvPr id="436"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437" name="CustomShape 4"/>
          <p:cNvSpPr/>
          <p:nvPr/>
        </p:nvSpPr>
        <p:spPr>
          <a:xfrm>
            <a:off x="6427080" y="210600"/>
            <a:ext cx="5519160" cy="309888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1009"/>
              </a:spcAft>
              <a:buClr>
                <a:srgbClr val="000000"/>
              </a:buClr>
              <a:buSzPct val="45000"/>
              <a:buFont typeface="Wingdings" charset="2"/>
              <a:buChar char=""/>
            </a:pPr>
            <a:r>
              <a:rPr b="0" lang="en-US" sz="1800" spc="-1" strike="noStrike">
                <a:solidFill>
                  <a:srgbClr val="000000"/>
                </a:solidFill>
                <a:latin typeface="Raleway"/>
                <a:ea typeface="Raleway"/>
              </a:rPr>
              <a:t>EC2 instancelar oluşturulurken yapılmak istenen extra ayarlamalar ve konfigurasyonlar User Data denilen text dosyaları ile sağlanmaktadır.</a:t>
            </a:r>
            <a:endParaRPr b="0" lang="en-US" sz="1800" spc="-1" strike="noStrike">
              <a:latin typeface="Arial"/>
            </a:endParaRPr>
          </a:p>
          <a:p>
            <a:pPr marL="216000" indent="-215640">
              <a:lnSpc>
                <a:spcPct val="150000"/>
              </a:lnSpc>
              <a:spcAft>
                <a:spcPts val="1009"/>
              </a:spcAft>
              <a:buClr>
                <a:srgbClr val="000000"/>
              </a:buClr>
              <a:buSzPct val="45000"/>
              <a:buFont typeface="Wingdings" charset="2"/>
              <a:buChar char=""/>
            </a:pPr>
            <a:r>
              <a:rPr b="0" lang="en-US" sz="1800" spc="-1" strike="noStrike">
                <a:solidFill>
                  <a:srgbClr val="000000"/>
                </a:solidFill>
                <a:latin typeface="Raleway"/>
                <a:ea typeface="Raleway"/>
              </a:rPr>
              <a:t>Örneğin EC2 instance oluşturulurken bir web sunucusu ayağa kaldırmak istiyorsak User Data kullanarak https servisini kurup aktif hale getirebiliriz.</a:t>
            </a:r>
            <a:endParaRPr b="0" lang="en-US" sz="1800" spc="-1" strike="noStrike">
              <a:latin typeface="Arial"/>
            </a:endParaRPr>
          </a:p>
        </p:txBody>
      </p:sp>
      <p:sp>
        <p:nvSpPr>
          <p:cNvPr id="438"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439" name="CustomShape 6"/>
          <p:cNvSpPr/>
          <p:nvPr/>
        </p:nvSpPr>
        <p:spPr>
          <a:xfrm>
            <a:off x="4210560" y="3680640"/>
            <a:ext cx="1386720" cy="81108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Antipasto Pro"/>
                <a:ea typeface="Antipasto Pro"/>
              </a:rPr>
              <a:t>Amazon</a:t>
            </a:r>
            <a:endParaRPr b="0" lang="en-US" sz="2400" spc="-1" strike="noStrike">
              <a:latin typeface="Arial"/>
            </a:endParaRPr>
          </a:p>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Roboto Condensed"/>
                <a:ea typeface="Roboto Condensed"/>
              </a:rPr>
              <a:t>EC2</a:t>
            </a:r>
            <a:endParaRPr b="0" lang="en-US" sz="2400" spc="-1" strike="noStrike">
              <a:latin typeface="Arial"/>
            </a:endParaRPr>
          </a:p>
        </p:txBody>
      </p:sp>
      <p:pic>
        <p:nvPicPr>
          <p:cNvPr id="440" name="Picture 17" descr=""/>
          <p:cNvPicPr/>
          <p:nvPr/>
        </p:nvPicPr>
        <p:blipFill>
          <a:blip r:embed="rId3"/>
          <a:stretch/>
        </p:blipFill>
        <p:spPr>
          <a:xfrm>
            <a:off x="4552560" y="2624760"/>
            <a:ext cx="790920" cy="949320"/>
          </a:xfrm>
          <a:prstGeom prst="rect">
            <a:avLst/>
          </a:prstGeom>
          <a:ln>
            <a:noFill/>
          </a:ln>
        </p:spPr>
      </p:pic>
      <p:sp>
        <p:nvSpPr>
          <p:cNvPr id="441" name="CustomShape 7"/>
          <p:cNvSpPr/>
          <p:nvPr/>
        </p:nvSpPr>
        <p:spPr>
          <a:xfrm>
            <a:off x="8377200" y="5639040"/>
            <a:ext cx="1052640" cy="110160"/>
          </a:xfrm>
          <a:prstGeom prst="rect">
            <a:avLst/>
          </a:prstGeom>
          <a:noFill/>
          <a:ln>
            <a:noFill/>
          </a:ln>
        </p:spPr>
        <p:style>
          <a:lnRef idx="0"/>
          <a:fillRef idx="0"/>
          <a:effectRef idx="0"/>
          <a:fontRef idx="minor"/>
        </p:style>
      </p:sp>
      <p:sp>
        <p:nvSpPr>
          <p:cNvPr id="442" name="CustomShape 8"/>
          <p:cNvSpPr/>
          <p:nvPr/>
        </p:nvSpPr>
        <p:spPr>
          <a:xfrm>
            <a:off x="6250680" y="5050080"/>
            <a:ext cx="1410120" cy="239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Raleway"/>
                <a:ea typeface="Raleway"/>
              </a:rPr>
              <a:t>AMI</a:t>
            </a:r>
            <a:endParaRPr b="0" lang="en-US" sz="1200" spc="-1" strike="noStrike">
              <a:latin typeface="Arial"/>
            </a:endParaRPr>
          </a:p>
        </p:txBody>
      </p:sp>
      <p:pic>
        <p:nvPicPr>
          <p:cNvPr id="443" name="Picture 15" descr=""/>
          <p:cNvPicPr/>
          <p:nvPr/>
        </p:nvPicPr>
        <p:blipFill>
          <a:blip r:embed="rId4"/>
          <a:stretch/>
        </p:blipFill>
        <p:spPr>
          <a:xfrm>
            <a:off x="11179080" y="4167360"/>
            <a:ext cx="737640" cy="765360"/>
          </a:xfrm>
          <a:prstGeom prst="rect">
            <a:avLst/>
          </a:prstGeom>
          <a:ln>
            <a:noFill/>
          </a:ln>
        </p:spPr>
      </p:pic>
      <p:sp>
        <p:nvSpPr>
          <p:cNvPr id="444" name="CustomShape 9"/>
          <p:cNvSpPr/>
          <p:nvPr/>
        </p:nvSpPr>
        <p:spPr>
          <a:xfrm>
            <a:off x="10842840" y="5060880"/>
            <a:ext cx="1410120" cy="425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Raleway"/>
                <a:ea typeface="Raleway"/>
              </a:rPr>
              <a:t>EC2 Instance</a:t>
            </a:r>
            <a:endParaRPr b="0" lang="en-US" sz="1200" spc="-1" strike="noStrike">
              <a:latin typeface="Arial"/>
            </a:endParaRPr>
          </a:p>
        </p:txBody>
      </p:sp>
      <p:sp>
        <p:nvSpPr>
          <p:cNvPr id="445" name="CustomShape 10"/>
          <p:cNvSpPr/>
          <p:nvPr/>
        </p:nvSpPr>
        <p:spPr>
          <a:xfrm>
            <a:off x="7483320" y="4460040"/>
            <a:ext cx="3612240" cy="184680"/>
          </a:xfrm>
          <a:prstGeom prst="rightArrow">
            <a:avLst>
              <a:gd name="adj1" fmla="val 50000"/>
              <a:gd name="adj2" fmla="val 50000"/>
            </a:avLst>
          </a:prstGeom>
          <a:solidFill>
            <a:srgbClr val="808080"/>
          </a:solidFill>
          <a:ln w="25560">
            <a:solidFill>
              <a:srgbClr val="404040"/>
            </a:solidFill>
            <a:round/>
          </a:ln>
        </p:spPr>
        <p:style>
          <a:lnRef idx="0"/>
          <a:fillRef idx="0"/>
          <a:effectRef idx="0"/>
          <a:fontRef idx="minor"/>
        </p:style>
      </p:sp>
      <p:sp>
        <p:nvSpPr>
          <p:cNvPr id="446" name="CustomShape 11"/>
          <p:cNvSpPr/>
          <p:nvPr/>
        </p:nvSpPr>
        <p:spPr>
          <a:xfrm>
            <a:off x="8439480" y="4069800"/>
            <a:ext cx="1927800" cy="1171440"/>
          </a:xfrm>
          <a:prstGeom prst="rect">
            <a:avLst/>
          </a:prstGeom>
          <a:solidFill>
            <a:srgbClr val="ffffff"/>
          </a:solidFill>
          <a:ln w="38160">
            <a:solidFill>
              <a:srgbClr val="595959"/>
            </a:solidFill>
            <a:round/>
          </a:ln>
        </p:spPr>
        <p:style>
          <a:lnRef idx="0"/>
          <a:fillRef idx="0"/>
          <a:effectRef idx="0"/>
          <a:fontRef idx="minor"/>
        </p:style>
      </p:sp>
      <p:sp>
        <p:nvSpPr>
          <p:cNvPr id="447" name="CustomShape 12"/>
          <p:cNvSpPr/>
          <p:nvPr/>
        </p:nvSpPr>
        <p:spPr>
          <a:xfrm>
            <a:off x="8749080" y="4069800"/>
            <a:ext cx="1486080" cy="1224720"/>
          </a:xfrm>
          <a:prstGeom prst="rect">
            <a:avLst/>
          </a:prstGeom>
          <a:noFill/>
          <a:ln>
            <a:noFill/>
          </a:ln>
        </p:spPr>
        <p:style>
          <a:lnRef idx="0"/>
          <a:fillRef idx="0"/>
          <a:effectRef idx="0"/>
          <a:fontRef idx="minor"/>
        </p:style>
        <p:txBody>
          <a:bodyPr lIns="90000" rIns="90000" tIns="45000" bIns="45000"/>
          <a:p>
            <a:pPr>
              <a:lnSpc>
                <a:spcPct val="150000"/>
              </a:lnSpc>
              <a:spcBef>
                <a:spcPts val="145"/>
              </a:spcBef>
            </a:pPr>
            <a:r>
              <a:rPr b="0" lang="en-US" sz="1000" spc="-1" strike="noStrike">
                <a:solidFill>
                  <a:srgbClr val="000000"/>
                </a:solidFill>
                <a:latin typeface="Raleway"/>
                <a:ea typeface="Raleway"/>
              </a:rPr>
              <a:t>#!/bin/bash</a:t>
            </a:r>
            <a:endParaRPr b="0" lang="en-US" sz="1000" spc="-1" strike="noStrike">
              <a:latin typeface="Arial"/>
            </a:endParaRPr>
          </a:p>
          <a:p>
            <a:pPr>
              <a:lnSpc>
                <a:spcPct val="150000"/>
              </a:lnSpc>
              <a:spcBef>
                <a:spcPts val="145"/>
              </a:spcBef>
            </a:pPr>
            <a:r>
              <a:rPr b="0" lang="en-US" sz="1000" spc="-1" strike="noStrike">
                <a:solidFill>
                  <a:srgbClr val="000000"/>
                </a:solidFill>
                <a:latin typeface="Raleway"/>
                <a:ea typeface="Raleway"/>
              </a:rPr>
              <a:t>yum update –y</a:t>
            </a:r>
            <a:endParaRPr b="0" lang="en-US" sz="1000" spc="-1" strike="noStrike">
              <a:latin typeface="Arial"/>
            </a:endParaRPr>
          </a:p>
          <a:p>
            <a:pPr>
              <a:lnSpc>
                <a:spcPct val="150000"/>
              </a:lnSpc>
              <a:spcBef>
                <a:spcPts val="145"/>
              </a:spcBef>
            </a:pPr>
            <a:r>
              <a:rPr b="0" lang="en-US" sz="1000" spc="-1" strike="noStrike">
                <a:solidFill>
                  <a:srgbClr val="000000"/>
                </a:solidFill>
                <a:latin typeface="Raleway"/>
                <a:ea typeface="Raleway"/>
              </a:rPr>
              <a:t>service httpd start</a:t>
            </a:r>
            <a:endParaRPr b="0" lang="en-US" sz="1000" spc="-1" strike="noStrike">
              <a:latin typeface="Arial"/>
            </a:endParaRPr>
          </a:p>
          <a:p>
            <a:pPr>
              <a:lnSpc>
                <a:spcPct val="150000"/>
              </a:lnSpc>
              <a:spcBef>
                <a:spcPts val="145"/>
              </a:spcBef>
            </a:pPr>
            <a:r>
              <a:rPr b="0" lang="en-US" sz="1000" spc="-1" strike="noStrike">
                <a:solidFill>
                  <a:srgbClr val="000000"/>
                </a:solidFill>
                <a:latin typeface="Raleway"/>
                <a:ea typeface="Raleway"/>
              </a:rPr>
              <a:t>chkconfig httpd on</a:t>
            </a:r>
            <a:endParaRPr b="0" lang="en-US" sz="1000" spc="-1" strike="noStrike">
              <a:latin typeface="Arial"/>
            </a:endParaRPr>
          </a:p>
        </p:txBody>
      </p:sp>
      <p:pic>
        <p:nvPicPr>
          <p:cNvPr id="448" name="Picture 16" descr=""/>
          <p:cNvPicPr/>
          <p:nvPr/>
        </p:nvPicPr>
        <p:blipFill>
          <a:blip r:embed="rId5"/>
          <a:stretch/>
        </p:blipFill>
        <p:spPr>
          <a:xfrm>
            <a:off x="6618240" y="4178520"/>
            <a:ext cx="734400" cy="761400"/>
          </a:xfrm>
          <a:prstGeom prst="rect">
            <a:avLst/>
          </a:prstGeom>
          <a:ln>
            <a:noFill/>
          </a:ln>
        </p:spPr>
      </p:pic>
      <p:sp>
        <p:nvSpPr>
          <p:cNvPr id="449" name="CustomShape 13"/>
          <p:cNvSpPr/>
          <p:nvPr/>
        </p:nvSpPr>
        <p:spPr>
          <a:xfrm>
            <a:off x="8749080" y="3707640"/>
            <a:ext cx="1168920" cy="3106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000000"/>
                </a:solidFill>
                <a:latin typeface="Raleway"/>
                <a:ea typeface="Raleway"/>
              </a:rPr>
              <a:t>User Data</a:t>
            </a:r>
            <a:endParaRPr b="0" lang="en-US" sz="1200" spc="-1" strike="noStrike">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0" name="Resim 3" descr=""/>
          <p:cNvPicPr/>
          <p:nvPr/>
        </p:nvPicPr>
        <p:blipFill>
          <a:blip r:embed="rId1"/>
          <a:stretch/>
        </p:blipFill>
        <p:spPr>
          <a:xfrm>
            <a:off x="0" y="0"/>
            <a:ext cx="12191760" cy="6857640"/>
          </a:xfrm>
          <a:prstGeom prst="rect">
            <a:avLst/>
          </a:prstGeom>
          <a:ln>
            <a:noFill/>
          </a:ln>
        </p:spPr>
      </p:pic>
      <p:sp>
        <p:nvSpPr>
          <p:cNvPr id="451"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452"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Roboto Condensed"/>
                <a:ea typeface="Roboto Condensed"/>
              </a:rPr>
              <a:t>EC2 </a:t>
            </a:r>
            <a:r>
              <a:rPr b="0" lang="en-US" sz="3200" spc="-1" strike="noStrike">
                <a:solidFill>
                  <a:srgbClr val="ffffff"/>
                </a:solidFill>
                <a:latin typeface="Antipasto Pro"/>
                <a:ea typeface="Antipasto Pro"/>
              </a:rPr>
              <a:t>Instance</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Key Pairs</a:t>
            </a:r>
            <a:endParaRPr b="0" lang="en-US" sz="3200" spc="-1" strike="noStrike">
              <a:latin typeface="Arial"/>
            </a:endParaRPr>
          </a:p>
        </p:txBody>
      </p:sp>
      <p:pic>
        <p:nvPicPr>
          <p:cNvPr id="453" name="Resim 12" descr=""/>
          <p:cNvPicPr/>
          <p:nvPr/>
        </p:nvPicPr>
        <p:blipFill>
          <a:blip r:embed="rId2"/>
          <a:stretch/>
        </p:blipFill>
        <p:spPr>
          <a:xfrm>
            <a:off x="335520" y="346320"/>
            <a:ext cx="806760" cy="806760"/>
          </a:xfrm>
          <a:prstGeom prst="rect">
            <a:avLst/>
          </a:prstGeom>
          <a:ln>
            <a:noFill/>
          </a:ln>
        </p:spPr>
      </p:pic>
      <p:sp>
        <p:nvSpPr>
          <p:cNvPr id="454"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455" name="CustomShape 4"/>
          <p:cNvSpPr/>
          <p:nvPr/>
        </p:nvSpPr>
        <p:spPr>
          <a:xfrm>
            <a:off x="6427080" y="210600"/>
            <a:ext cx="5519160" cy="556704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1009"/>
              </a:spcAft>
              <a:buClr>
                <a:srgbClr val="000000"/>
              </a:buClr>
              <a:buSzPct val="45000"/>
              <a:buFont typeface="Wingdings" charset="2"/>
              <a:buChar char=""/>
            </a:pPr>
            <a:r>
              <a:rPr b="0" lang="en-US" sz="1800" spc="-1" strike="noStrike">
                <a:solidFill>
                  <a:srgbClr val="000000"/>
                </a:solidFill>
                <a:latin typeface="Raleway"/>
                <a:ea typeface="Raleway"/>
              </a:rPr>
              <a:t>AWS üzerinde linux bulut sunucumuza SSH ile güvenli erişim için bir anahtar çifti kullanmaktayız. Bir kapı kilidinde olduğu gibi, anahtar çiftinin herkese açık olan bölümü AWS'de saklanır. Bu kilidi açacak anahtarı, yani anahtar çiftinin özel olan bölümünü indirip kullanırız.</a:t>
            </a:r>
            <a:endParaRPr b="0" lang="en-US" sz="1800" spc="-1" strike="noStrike">
              <a:latin typeface="Arial"/>
            </a:endParaRPr>
          </a:p>
          <a:p>
            <a:pPr marL="216000" indent="-215640">
              <a:lnSpc>
                <a:spcPct val="150000"/>
              </a:lnSpc>
              <a:spcAft>
                <a:spcPts val="1009"/>
              </a:spcAft>
              <a:buClr>
                <a:srgbClr val="000000"/>
              </a:buClr>
              <a:buSzPct val="45000"/>
              <a:buFont typeface="Wingdings" charset="2"/>
              <a:buChar char=""/>
            </a:pPr>
            <a:r>
              <a:rPr b="0" lang="en-US" sz="1800" spc="-1" strike="noStrike">
                <a:solidFill>
                  <a:srgbClr val="000000"/>
                </a:solidFill>
                <a:latin typeface="Raleway"/>
                <a:ea typeface="Raleway"/>
              </a:rPr>
              <a:t>Oluşturulan anahtarı indirdikten sonra anahtarınızı güvenli bir yerde saklamamız gerekir. Anahtarınızı kaybedersek bulut sunucumuza erişemeyiz. Bu anahtara sahip kişile oluşturduğumuz bulut sunucularına erişebilmektedir.</a:t>
            </a:r>
            <a:endParaRPr b="0" lang="en-US" sz="1800" spc="-1" strike="noStrike">
              <a:latin typeface="Arial"/>
            </a:endParaRPr>
          </a:p>
        </p:txBody>
      </p:sp>
      <p:sp>
        <p:nvSpPr>
          <p:cNvPr id="456"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457" name="CustomShape 6"/>
          <p:cNvSpPr/>
          <p:nvPr/>
        </p:nvSpPr>
        <p:spPr>
          <a:xfrm>
            <a:off x="4210560" y="3680640"/>
            <a:ext cx="1386720" cy="811080"/>
          </a:xfrm>
          <a:prstGeom prst="rect">
            <a:avLst/>
          </a:prstGeom>
          <a:noFill/>
          <a:ln>
            <a:noFill/>
          </a:ln>
        </p:spPr>
        <p:style>
          <a:lnRef idx="0"/>
          <a:fillRef idx="0"/>
          <a:effectRef idx="0"/>
          <a:fontRef idx="minor"/>
        </p:style>
        <p:txBody>
          <a:bodyPr lIns="0" rIns="0" tIns="0" bIns="0"/>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Antipasto Pro"/>
                <a:ea typeface="Antipasto Pro"/>
              </a:rPr>
              <a:t>Amazon</a:t>
            </a:r>
            <a:endParaRPr b="0" lang="en-US" sz="2400" spc="-1" strike="noStrike">
              <a:latin typeface="Arial"/>
            </a:endParaRPr>
          </a:p>
          <a:p>
            <a:pPr>
              <a:lnSpc>
                <a:spcPct val="100000"/>
              </a:lnSpc>
            </a:pPr>
            <a:r>
              <a:rPr b="0" lang="en-US" sz="2400" spc="-1" strike="noStrike">
                <a:solidFill>
                  <a:srgbClr val="262626"/>
                </a:solidFill>
                <a:latin typeface="Antipasto Pro"/>
                <a:ea typeface="Antipasto Pro"/>
              </a:rPr>
              <a:t>       </a:t>
            </a:r>
            <a:r>
              <a:rPr b="0" lang="en-US" sz="2400" spc="-1" strike="noStrike">
                <a:solidFill>
                  <a:srgbClr val="262626"/>
                </a:solidFill>
                <a:latin typeface="Roboto Condensed"/>
                <a:ea typeface="Roboto Condensed"/>
              </a:rPr>
              <a:t>EC2</a:t>
            </a:r>
            <a:endParaRPr b="0" lang="en-US" sz="2400" spc="-1" strike="noStrike">
              <a:latin typeface="Arial"/>
            </a:endParaRPr>
          </a:p>
        </p:txBody>
      </p:sp>
      <p:pic>
        <p:nvPicPr>
          <p:cNvPr id="458" name="Picture 17" descr=""/>
          <p:cNvPicPr/>
          <p:nvPr/>
        </p:nvPicPr>
        <p:blipFill>
          <a:blip r:embed="rId3"/>
          <a:stretch/>
        </p:blipFill>
        <p:spPr>
          <a:xfrm>
            <a:off x="4552560" y="2624760"/>
            <a:ext cx="790920" cy="949320"/>
          </a:xfrm>
          <a:prstGeom prst="rect">
            <a:avLst/>
          </a:prstGeom>
          <a:ln>
            <a:noFill/>
          </a:ln>
        </p:spPr>
      </p:pic>
      <p:sp>
        <p:nvSpPr>
          <p:cNvPr id="459" name="CustomShape 7"/>
          <p:cNvSpPr/>
          <p:nvPr/>
        </p:nvSpPr>
        <p:spPr>
          <a:xfrm>
            <a:off x="8377200" y="5639040"/>
            <a:ext cx="1052640" cy="110160"/>
          </a:xfrm>
          <a:prstGeom prst="rect">
            <a:avLst/>
          </a:prstGeom>
          <a:noFill/>
          <a:ln>
            <a:noFill/>
          </a:ln>
        </p:spPr>
        <p:style>
          <a:lnRef idx="0"/>
          <a:fillRef idx="0"/>
          <a:effectRef idx="0"/>
          <a:fontRef idx="minor"/>
        </p:style>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0" name="Resim 3" descr=""/>
          <p:cNvPicPr/>
          <p:nvPr/>
        </p:nvPicPr>
        <p:blipFill>
          <a:blip r:embed="rId1"/>
          <a:stretch/>
        </p:blipFill>
        <p:spPr>
          <a:xfrm>
            <a:off x="0" y="0"/>
            <a:ext cx="12191760" cy="6857640"/>
          </a:xfrm>
          <a:prstGeom prst="rect">
            <a:avLst/>
          </a:prstGeom>
          <a:ln>
            <a:noFill/>
          </a:ln>
        </p:spPr>
      </p:pic>
      <p:sp>
        <p:nvSpPr>
          <p:cNvPr id="461"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462"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RDS</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İlişkisel Veritabanları</a:t>
            </a:r>
            <a:endParaRPr b="0" lang="en-US" sz="3200" spc="-1" strike="noStrike">
              <a:latin typeface="Arial"/>
            </a:endParaRPr>
          </a:p>
        </p:txBody>
      </p:sp>
      <p:pic>
        <p:nvPicPr>
          <p:cNvPr id="463" name="Resim 12" descr=""/>
          <p:cNvPicPr/>
          <p:nvPr/>
        </p:nvPicPr>
        <p:blipFill>
          <a:blip r:embed="rId2"/>
          <a:stretch/>
        </p:blipFill>
        <p:spPr>
          <a:xfrm>
            <a:off x="335520" y="346320"/>
            <a:ext cx="806760" cy="806760"/>
          </a:xfrm>
          <a:prstGeom prst="rect">
            <a:avLst/>
          </a:prstGeom>
          <a:ln>
            <a:noFill/>
          </a:ln>
        </p:spPr>
      </p:pic>
      <p:sp>
        <p:nvSpPr>
          <p:cNvPr id="464"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465" name="CustomShape 4"/>
          <p:cNvSpPr/>
          <p:nvPr/>
        </p:nvSpPr>
        <p:spPr>
          <a:xfrm>
            <a:off x="6503400" y="749880"/>
            <a:ext cx="5519160" cy="502812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AWS içinde ilişkisel veritabanı kurmayı, çalıştırmayı ve ölçeklendirmeyi kolaylaştıran bir yönetilen hizmettir.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Dakikalar içinde yeni veritabanı sunucuları ayaklandırabiliriz. </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Fully managed bir servistir. Yeniden boyutlandırılabilen kapasite sağlamasının yanı sıra zaman alan veritabanı yönetim görevlerini yönetir.</a:t>
            </a:r>
            <a:endParaRPr b="0" lang="en-US" sz="1800" spc="-1" strike="noStrike">
              <a:latin typeface="Arial"/>
            </a:endParaRPr>
          </a:p>
          <a:p>
            <a:pPr marL="216000" indent="-215640">
              <a:lnSpc>
                <a:spcPct val="150000"/>
              </a:lnSpc>
              <a:buClr>
                <a:srgbClr val="000000"/>
              </a:buClr>
              <a:buSzPct val="45000"/>
              <a:buFont typeface="Wingdings" charset="2"/>
              <a:buChar char=""/>
            </a:pPr>
            <a:r>
              <a:rPr b="0" lang="en-US" sz="1800" spc="-1" strike="noStrike">
                <a:solidFill>
                  <a:srgbClr val="000000"/>
                </a:solidFill>
                <a:latin typeface="Raleway"/>
                <a:ea typeface="Raleway"/>
              </a:rPr>
              <a:t>MySQL, MariaDB, Oracle, SQL Server veya PostgreSQL veritabanlarını destekler.</a:t>
            </a:r>
            <a:endParaRPr b="0" lang="en-US" sz="1800" spc="-1" strike="noStrike">
              <a:latin typeface="Arial"/>
            </a:endParaRPr>
          </a:p>
          <a:p>
            <a:pPr>
              <a:lnSpc>
                <a:spcPct val="150000"/>
              </a:lnSpc>
            </a:pPr>
            <a:endParaRPr b="0" lang="en-US" sz="1800" spc="-1" strike="noStrike">
              <a:latin typeface="Arial"/>
            </a:endParaRPr>
          </a:p>
        </p:txBody>
      </p:sp>
      <p:sp>
        <p:nvSpPr>
          <p:cNvPr id="466" name="CustomShape 5"/>
          <p:cNvSpPr/>
          <p:nvPr/>
        </p:nvSpPr>
        <p:spPr>
          <a:xfrm>
            <a:off x="3723120" y="2169360"/>
            <a:ext cx="2495160" cy="2832480"/>
          </a:xfrm>
          <a:prstGeom prst="rect">
            <a:avLst/>
          </a:prstGeom>
          <a:solidFill>
            <a:srgbClr val="ffffff"/>
          </a:solidFill>
          <a:ln w="38160">
            <a:solidFill>
              <a:srgbClr val="43729d"/>
            </a:solidFill>
            <a:miter/>
          </a:ln>
        </p:spPr>
        <p:style>
          <a:lnRef idx="0"/>
          <a:fillRef idx="0"/>
          <a:effectRef idx="0"/>
          <a:fontRef idx="minor"/>
        </p:style>
      </p:sp>
      <p:sp>
        <p:nvSpPr>
          <p:cNvPr id="467" name="CustomShape 6"/>
          <p:cNvSpPr/>
          <p:nvPr/>
        </p:nvSpPr>
        <p:spPr>
          <a:xfrm>
            <a:off x="8377200" y="5639040"/>
            <a:ext cx="1052640" cy="110160"/>
          </a:xfrm>
          <a:prstGeom prst="rect">
            <a:avLst/>
          </a:prstGeom>
          <a:noFill/>
          <a:ln>
            <a:noFill/>
          </a:ln>
        </p:spPr>
        <p:style>
          <a:lnRef idx="0"/>
          <a:fillRef idx="0"/>
          <a:effectRef idx="0"/>
          <a:fontRef idx="minor"/>
        </p:style>
      </p:sp>
      <p:pic>
        <p:nvPicPr>
          <p:cNvPr id="468" name="Picture 24" descr=""/>
          <p:cNvPicPr/>
          <p:nvPr/>
        </p:nvPicPr>
        <p:blipFill>
          <a:blip r:embed="rId3"/>
          <a:stretch/>
        </p:blipFill>
        <p:spPr>
          <a:xfrm>
            <a:off x="4609080" y="2991960"/>
            <a:ext cx="706320" cy="817200"/>
          </a:xfrm>
          <a:prstGeom prst="rect">
            <a:avLst/>
          </a:prstGeom>
          <a:ln>
            <a:noFill/>
          </a:ln>
        </p:spPr>
      </p:pic>
      <p:sp>
        <p:nvSpPr>
          <p:cNvPr id="469" name="CustomShape 7"/>
          <p:cNvSpPr/>
          <p:nvPr/>
        </p:nvSpPr>
        <p:spPr>
          <a:xfrm>
            <a:off x="4309920" y="3998880"/>
            <a:ext cx="1246680" cy="606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ntipasto Pro"/>
                <a:ea typeface="Antipasto Pro"/>
              </a:rPr>
              <a:t>Amazon RDS</a:t>
            </a:r>
            <a:endParaRPr b="0" lang="en-US" sz="2000" spc="-1" strike="noStrike">
              <a:latin typeface="Arial"/>
            </a:endParaRPr>
          </a:p>
        </p:txBody>
      </p:sp>
      <p:sp>
        <p:nvSpPr>
          <p:cNvPr id="470" name="CustomShape 8"/>
          <p:cNvSpPr/>
          <p:nvPr/>
        </p:nvSpPr>
        <p:spPr>
          <a:xfrm>
            <a:off x="4269240" y="2443320"/>
            <a:ext cx="1411920" cy="271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ntipasto Pro"/>
                <a:ea typeface="Antipasto Pro"/>
              </a:rPr>
              <a:t>Relational</a:t>
            </a:r>
            <a:endParaRPr b="0" lang="en-US" sz="2000" spc="-1" strike="noStrike">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1" name="Resim 3" descr=""/>
          <p:cNvPicPr/>
          <p:nvPr/>
        </p:nvPicPr>
        <p:blipFill>
          <a:blip r:embed="rId1"/>
          <a:stretch/>
        </p:blipFill>
        <p:spPr>
          <a:xfrm>
            <a:off x="0" y="-1550160"/>
            <a:ext cx="12191760" cy="5291280"/>
          </a:xfrm>
          <a:prstGeom prst="rect">
            <a:avLst/>
          </a:prstGeom>
          <a:ln>
            <a:noFill/>
          </a:ln>
        </p:spPr>
      </p:pic>
      <p:sp>
        <p:nvSpPr>
          <p:cNvPr id="472"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473" name="CustomShape 2"/>
          <p:cNvSpPr/>
          <p:nvPr/>
        </p:nvSpPr>
        <p:spPr>
          <a:xfrm>
            <a:off x="1528920" y="439560"/>
            <a:ext cx="684792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Demo</a:t>
            </a:r>
            <a:endParaRPr b="0" lang="en-US" sz="3200" spc="-1" strike="noStrike">
              <a:latin typeface="Arial"/>
            </a:endParaRPr>
          </a:p>
        </p:txBody>
      </p:sp>
      <p:pic>
        <p:nvPicPr>
          <p:cNvPr id="474" name="Resim 12" descr=""/>
          <p:cNvPicPr/>
          <p:nvPr/>
        </p:nvPicPr>
        <p:blipFill>
          <a:blip r:embed="rId2"/>
          <a:stretch/>
        </p:blipFill>
        <p:spPr>
          <a:xfrm>
            <a:off x="335520" y="346320"/>
            <a:ext cx="806760" cy="806760"/>
          </a:xfrm>
          <a:prstGeom prst="rect">
            <a:avLst/>
          </a:prstGeom>
          <a:ln>
            <a:noFill/>
          </a:ln>
        </p:spPr>
      </p:pic>
      <p:sp>
        <p:nvSpPr>
          <p:cNvPr id="475"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476" name="CustomShape 4"/>
          <p:cNvSpPr/>
          <p:nvPr/>
        </p:nvSpPr>
        <p:spPr>
          <a:xfrm>
            <a:off x="5627880" y="1574280"/>
            <a:ext cx="6447960" cy="5612040"/>
          </a:xfrm>
          <a:prstGeom prst="rect">
            <a:avLst/>
          </a:prstGeom>
          <a:noFill/>
          <a:ln>
            <a:noFill/>
          </a:ln>
        </p:spPr>
        <p:style>
          <a:lnRef idx="0"/>
          <a:fillRef idx="0"/>
          <a:effectRef idx="0"/>
          <a:fontRef idx="minor"/>
        </p:style>
        <p:txBody>
          <a:bodyPr lIns="90000" rIns="90000" tIns="45000" bIns="45000"/>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AWS hesabımız içinde bir adet VPC oluşturacağız.</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VPC için bir adet internet gateway ataması yapacağız.</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Bir AZ içinde 1 adet public, 2 adet private subnet oluşturacağız.</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Her subnet için birer route table tanımlaması gerçekleştireceğiz.</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Public Subnet içinde bir adet EC2 tanımlayarak kurulumda User Data ile  web uygulaması ayağa kaldıracağız. </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Private subnet içinde web uygulamamızın verilerini tutabilmek adına bir adet Mysql RDS snapshot üzerinden yeni bir RDS veritabanı oluşturacağız.</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Hem web uygulamamız hem rds için birer adet security group tanımlayacağız ve ilgili portlar üzerinden gerekli haberleşmeleri gerçekleştireceğiz.</a:t>
            </a: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Yayına aldığımız web uygulamasını gerekli işlemleri yaparak test edeceğiz.</a:t>
            </a:r>
            <a:endParaRPr b="0" lang="en-US" sz="1800" spc="-1" strike="noStrike">
              <a:latin typeface="Arial"/>
            </a:endParaRPr>
          </a:p>
          <a:p>
            <a:pPr>
              <a:lnSpc>
                <a:spcPct val="100000"/>
              </a:lnSpc>
            </a:pPr>
            <a:endParaRPr b="0" lang="en-US" sz="1800" spc="-1" strike="noStrike">
              <a:latin typeface="Arial"/>
            </a:endParaRPr>
          </a:p>
        </p:txBody>
      </p:sp>
      <p:grpSp>
        <p:nvGrpSpPr>
          <p:cNvPr id="477" name="Group 5"/>
          <p:cNvGrpSpPr/>
          <p:nvPr/>
        </p:nvGrpSpPr>
        <p:grpSpPr>
          <a:xfrm>
            <a:off x="1578960" y="1793520"/>
            <a:ext cx="678600" cy="1599120"/>
            <a:chOff x="1578960" y="1793520"/>
            <a:chExt cx="678600" cy="1599120"/>
          </a:xfrm>
        </p:grpSpPr>
        <p:sp>
          <p:nvSpPr>
            <p:cNvPr id="478" name="Line 6"/>
            <p:cNvSpPr/>
            <p:nvPr/>
          </p:nvSpPr>
          <p:spPr>
            <a:xfrm flipV="1">
              <a:off x="1887840" y="1793520"/>
              <a:ext cx="360" cy="795600"/>
            </a:xfrm>
            <a:prstGeom prst="line">
              <a:avLst/>
            </a:prstGeom>
            <a:ln w="28440">
              <a:solidFill>
                <a:srgbClr val="808080"/>
              </a:solidFill>
              <a:custDash>
                <a:ds d="100000" sp="100000"/>
              </a:custDash>
              <a:round/>
            </a:ln>
          </p:spPr>
          <p:style>
            <a:lnRef idx="0"/>
            <a:fillRef idx="0"/>
            <a:effectRef idx="0"/>
            <a:fontRef idx="minor"/>
          </p:style>
        </p:sp>
        <p:pic>
          <p:nvPicPr>
            <p:cNvPr id="479" name="Picture 16" descr=""/>
            <p:cNvPicPr/>
            <p:nvPr/>
          </p:nvPicPr>
          <p:blipFill>
            <a:blip r:embed="rId3"/>
            <a:stretch/>
          </p:blipFill>
          <p:spPr>
            <a:xfrm>
              <a:off x="1578960" y="2689200"/>
              <a:ext cx="678600" cy="703440"/>
            </a:xfrm>
            <a:prstGeom prst="rect">
              <a:avLst/>
            </a:prstGeom>
            <a:ln>
              <a:noFill/>
            </a:ln>
          </p:spPr>
        </p:pic>
      </p:grpSp>
      <p:sp>
        <p:nvSpPr>
          <p:cNvPr id="480" name="CustomShape 7"/>
          <p:cNvSpPr/>
          <p:nvPr/>
        </p:nvSpPr>
        <p:spPr>
          <a:xfrm>
            <a:off x="1462680" y="2799720"/>
            <a:ext cx="895680" cy="475560"/>
          </a:xfrm>
          <a:prstGeom prst="rect">
            <a:avLst/>
          </a:prstGeom>
          <a:noFill/>
          <a:ln>
            <a:noFill/>
          </a:ln>
        </p:spPr>
        <p:style>
          <a:lnRef idx="0"/>
          <a:fillRef idx="0"/>
          <a:effectRef idx="0"/>
          <a:fontRef idx="minor"/>
        </p:style>
        <p:txBody>
          <a:bodyPr lIns="0" rIns="0" tIns="0" bIns="0"/>
          <a:p>
            <a:pPr algn="ctr">
              <a:lnSpc>
                <a:spcPct val="100000"/>
              </a:lnSpc>
            </a:pPr>
            <a:r>
              <a:rPr b="1" lang="en-US" sz="1200" spc="-1" strike="noStrike">
                <a:solidFill>
                  <a:srgbClr val="ffffff"/>
                </a:solidFill>
                <a:latin typeface="Raleway"/>
                <a:ea typeface="Amazon Ember"/>
              </a:rPr>
              <a:t>Web </a:t>
            </a:r>
            <a:endParaRPr b="0" lang="en-US" sz="1200" spc="-1" strike="noStrike">
              <a:latin typeface="Arial"/>
            </a:endParaRPr>
          </a:p>
          <a:p>
            <a:pPr algn="ctr">
              <a:lnSpc>
                <a:spcPct val="100000"/>
              </a:lnSpc>
            </a:pPr>
            <a:r>
              <a:rPr b="1" lang="en-US" sz="1200" spc="-1" strike="noStrike">
                <a:solidFill>
                  <a:srgbClr val="ffffff"/>
                </a:solidFill>
                <a:latin typeface="Raleway"/>
                <a:ea typeface="Amazon Ember"/>
              </a:rPr>
              <a:t>Server</a:t>
            </a:r>
            <a:endParaRPr b="0" lang="en-US" sz="1200" spc="-1" strike="noStrike">
              <a:latin typeface="Arial"/>
            </a:endParaRPr>
          </a:p>
        </p:txBody>
      </p:sp>
      <p:grpSp>
        <p:nvGrpSpPr>
          <p:cNvPr id="481" name="Group 8"/>
          <p:cNvGrpSpPr/>
          <p:nvPr/>
        </p:nvGrpSpPr>
        <p:grpSpPr>
          <a:xfrm>
            <a:off x="1591200" y="3328560"/>
            <a:ext cx="588240" cy="2004120"/>
            <a:chOff x="1591200" y="3328560"/>
            <a:chExt cx="588240" cy="2004120"/>
          </a:xfrm>
        </p:grpSpPr>
        <p:pic>
          <p:nvPicPr>
            <p:cNvPr id="482" name="Picture 125" descr=""/>
            <p:cNvPicPr/>
            <p:nvPr/>
          </p:nvPicPr>
          <p:blipFill>
            <a:blip r:embed="rId4"/>
            <a:stretch/>
          </p:blipFill>
          <p:spPr>
            <a:xfrm>
              <a:off x="1591200" y="4700880"/>
              <a:ext cx="588240" cy="631800"/>
            </a:xfrm>
            <a:prstGeom prst="rect">
              <a:avLst/>
            </a:prstGeom>
            <a:ln>
              <a:noFill/>
            </a:ln>
          </p:spPr>
        </p:pic>
        <p:sp>
          <p:nvSpPr>
            <p:cNvPr id="483" name="Line 9"/>
            <p:cNvSpPr/>
            <p:nvPr/>
          </p:nvSpPr>
          <p:spPr>
            <a:xfrm flipV="1">
              <a:off x="1923120" y="3328560"/>
              <a:ext cx="360" cy="1372320"/>
            </a:xfrm>
            <a:prstGeom prst="line">
              <a:avLst/>
            </a:prstGeom>
            <a:ln w="28440">
              <a:solidFill>
                <a:srgbClr val="808080"/>
              </a:solidFill>
              <a:custDash>
                <a:ds d="100000" sp="100000"/>
              </a:custDash>
              <a:round/>
            </a:ln>
          </p:spPr>
          <p:style>
            <a:lnRef idx="0"/>
            <a:fillRef idx="0"/>
            <a:effectRef idx="0"/>
            <a:fontRef idx="minor"/>
          </p:style>
        </p:sp>
      </p:grpSp>
      <p:grpSp>
        <p:nvGrpSpPr>
          <p:cNvPr id="484" name="Group 10"/>
          <p:cNvGrpSpPr/>
          <p:nvPr/>
        </p:nvGrpSpPr>
        <p:grpSpPr>
          <a:xfrm>
            <a:off x="489960" y="1662480"/>
            <a:ext cx="4813560" cy="5123520"/>
            <a:chOff x="489960" y="1662480"/>
            <a:chExt cx="4813560" cy="5123520"/>
          </a:xfrm>
        </p:grpSpPr>
        <p:sp>
          <p:nvSpPr>
            <p:cNvPr id="485" name="CustomShape 11"/>
            <p:cNvSpPr/>
            <p:nvPr/>
          </p:nvSpPr>
          <p:spPr>
            <a:xfrm>
              <a:off x="640080" y="1994760"/>
              <a:ext cx="4663440" cy="475884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486" name="CustomShape 12"/>
            <p:cNvSpPr/>
            <p:nvPr/>
          </p:nvSpPr>
          <p:spPr>
            <a:xfrm>
              <a:off x="1823400" y="6498720"/>
              <a:ext cx="2288880" cy="28728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000000"/>
                  </a:solidFill>
                  <a:latin typeface="Raleway"/>
                  <a:ea typeface="Amazon Ember"/>
                </a:rPr>
                <a:t>Demo VPC (10.0.0.0/16)</a:t>
              </a:r>
              <a:endParaRPr b="0" lang="en-US" sz="1400" spc="-1" strike="noStrike">
                <a:latin typeface="Arial"/>
              </a:endParaRPr>
            </a:p>
          </p:txBody>
        </p:sp>
        <p:pic>
          <p:nvPicPr>
            <p:cNvPr id="487" name="Picture 6" descr=""/>
            <p:cNvPicPr/>
            <p:nvPr/>
          </p:nvPicPr>
          <p:blipFill>
            <a:blip r:embed="rId5"/>
            <a:stretch/>
          </p:blipFill>
          <p:spPr>
            <a:xfrm>
              <a:off x="489960" y="1662480"/>
              <a:ext cx="859680" cy="560520"/>
            </a:xfrm>
            <a:prstGeom prst="rect">
              <a:avLst/>
            </a:prstGeom>
            <a:ln>
              <a:noFill/>
            </a:ln>
          </p:spPr>
        </p:pic>
        <p:sp>
          <p:nvSpPr>
            <p:cNvPr id="488" name="CustomShape 13"/>
            <p:cNvSpPr/>
            <p:nvPr/>
          </p:nvSpPr>
          <p:spPr>
            <a:xfrm>
              <a:off x="865080" y="2286000"/>
              <a:ext cx="2045160" cy="4091400"/>
            </a:xfrm>
            <a:prstGeom prst="roundRect">
              <a:avLst>
                <a:gd name="adj" fmla="val 9818"/>
              </a:avLst>
            </a:prstGeom>
            <a:noFill/>
            <a:ln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489" name="CustomShape 14"/>
            <p:cNvSpPr/>
            <p:nvPr/>
          </p:nvSpPr>
          <p:spPr>
            <a:xfrm>
              <a:off x="811080" y="6014880"/>
              <a:ext cx="2149200" cy="48852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600" spc="-1" strike="noStrike">
                  <a:solidFill>
                    <a:srgbClr val="f7981f"/>
                  </a:solidFill>
                  <a:latin typeface="Raleway"/>
                  <a:ea typeface="Amazon Ember"/>
                </a:rPr>
                <a:t>Availability Zone A</a:t>
              </a:r>
              <a:endParaRPr b="0" lang="en-US" sz="1600" spc="-1" strike="noStrike">
                <a:latin typeface="Arial"/>
              </a:endParaRPr>
            </a:p>
          </p:txBody>
        </p:sp>
        <p:sp>
          <p:nvSpPr>
            <p:cNvPr id="490" name="CustomShape 15"/>
            <p:cNvSpPr/>
            <p:nvPr/>
          </p:nvSpPr>
          <p:spPr>
            <a:xfrm>
              <a:off x="3107520" y="2286000"/>
              <a:ext cx="2045160" cy="4091400"/>
            </a:xfrm>
            <a:prstGeom prst="roundRect">
              <a:avLst>
                <a:gd name="adj" fmla="val 9818"/>
              </a:avLst>
            </a:prstGeom>
            <a:noFill/>
            <a:ln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491" name="CustomShape 16"/>
            <p:cNvSpPr/>
            <p:nvPr/>
          </p:nvSpPr>
          <p:spPr>
            <a:xfrm>
              <a:off x="3053520" y="6014880"/>
              <a:ext cx="2149200" cy="48852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600" spc="-1" strike="noStrike">
                  <a:solidFill>
                    <a:srgbClr val="f7981f"/>
                  </a:solidFill>
                  <a:latin typeface="Raleway"/>
                  <a:ea typeface="Amazon Ember"/>
                </a:rPr>
                <a:t>Availability Zone B</a:t>
              </a:r>
              <a:endParaRPr b="0" lang="en-US" sz="1600" spc="-1" strike="noStrike">
                <a:latin typeface="Arial"/>
              </a:endParaRPr>
            </a:p>
          </p:txBody>
        </p:sp>
      </p:grpSp>
      <p:grpSp>
        <p:nvGrpSpPr>
          <p:cNvPr id="492" name="Group 17"/>
          <p:cNvGrpSpPr/>
          <p:nvPr/>
        </p:nvGrpSpPr>
        <p:grpSpPr>
          <a:xfrm>
            <a:off x="932040" y="2327040"/>
            <a:ext cx="4169880" cy="3834720"/>
            <a:chOff x="932040" y="2327040"/>
            <a:chExt cx="4169880" cy="3834720"/>
          </a:xfrm>
        </p:grpSpPr>
        <p:sp>
          <p:nvSpPr>
            <p:cNvPr id="493" name="CustomShape 18"/>
            <p:cNvSpPr/>
            <p:nvPr/>
          </p:nvSpPr>
          <p:spPr>
            <a:xfrm>
              <a:off x="1056600" y="2481480"/>
              <a:ext cx="1661040" cy="164268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494" name="CustomShape 19"/>
            <p:cNvSpPr/>
            <p:nvPr/>
          </p:nvSpPr>
          <p:spPr>
            <a:xfrm>
              <a:off x="1150200" y="3641400"/>
              <a:ext cx="1474560" cy="48852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200" spc="-1" strike="noStrike">
                  <a:solidFill>
                    <a:srgbClr val="000000"/>
                  </a:solidFill>
                  <a:latin typeface="Raleway"/>
                  <a:ea typeface="Amazon Ember"/>
                </a:rPr>
                <a:t>Public subnet</a:t>
              </a:r>
              <a:endParaRPr b="0" lang="en-US" sz="1200" spc="-1" strike="noStrike">
                <a:latin typeface="Arial"/>
              </a:endParaRPr>
            </a:p>
            <a:p>
              <a:pPr algn="ctr">
                <a:lnSpc>
                  <a:spcPct val="100000"/>
                </a:lnSpc>
              </a:pPr>
              <a:r>
                <a:rPr b="1" lang="en-US" sz="1200" spc="-1" strike="noStrike">
                  <a:solidFill>
                    <a:srgbClr val="000000"/>
                  </a:solidFill>
                  <a:latin typeface="Raleway"/>
                  <a:ea typeface="Amazon Ember"/>
                </a:rPr>
                <a:t>10.0.0.0/24</a:t>
              </a:r>
              <a:endParaRPr b="0" lang="en-US" sz="1200" spc="-1" strike="noStrike">
                <a:latin typeface="Arial"/>
              </a:endParaRPr>
            </a:p>
          </p:txBody>
        </p:sp>
        <p:pic>
          <p:nvPicPr>
            <p:cNvPr id="495" name="Picture 11" descr=""/>
            <p:cNvPicPr/>
            <p:nvPr/>
          </p:nvPicPr>
          <p:blipFill>
            <a:blip r:embed="rId6"/>
            <a:stretch/>
          </p:blipFill>
          <p:spPr>
            <a:xfrm>
              <a:off x="1204920" y="2327040"/>
              <a:ext cx="203400" cy="227880"/>
            </a:xfrm>
            <a:prstGeom prst="rect">
              <a:avLst/>
            </a:prstGeom>
            <a:ln>
              <a:noFill/>
            </a:ln>
          </p:spPr>
        </p:pic>
        <p:sp>
          <p:nvSpPr>
            <p:cNvPr id="496" name="CustomShape 20"/>
            <p:cNvSpPr/>
            <p:nvPr/>
          </p:nvSpPr>
          <p:spPr>
            <a:xfrm>
              <a:off x="1056600" y="4361400"/>
              <a:ext cx="1661040" cy="164196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497" name="CustomShape 21"/>
            <p:cNvSpPr/>
            <p:nvPr/>
          </p:nvSpPr>
          <p:spPr>
            <a:xfrm>
              <a:off x="932040" y="5470560"/>
              <a:ext cx="1927440" cy="6912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200" spc="-1" strike="noStrike">
                  <a:solidFill>
                    <a:srgbClr val="000000"/>
                  </a:solidFill>
                  <a:latin typeface="Raleway"/>
                  <a:ea typeface="Amazon Ember"/>
                </a:rPr>
                <a:t>Private subnet</a:t>
              </a:r>
              <a:endParaRPr b="0" lang="en-US" sz="1200" spc="-1" strike="noStrike">
                <a:latin typeface="Arial"/>
              </a:endParaRPr>
            </a:p>
            <a:p>
              <a:pPr algn="ctr">
                <a:lnSpc>
                  <a:spcPct val="100000"/>
                </a:lnSpc>
              </a:pPr>
              <a:r>
                <a:rPr b="1" lang="en-US" sz="1200" spc="-1" strike="noStrike">
                  <a:solidFill>
                    <a:srgbClr val="000000"/>
                  </a:solidFill>
                  <a:latin typeface="Raleway"/>
                  <a:ea typeface="Amazon Ember"/>
                </a:rPr>
                <a:t>10.0.2.0/23</a:t>
              </a:r>
              <a:endParaRPr b="0" lang="en-US" sz="1200" spc="-1" strike="noStrike">
                <a:latin typeface="Arial"/>
              </a:endParaRPr>
            </a:p>
          </p:txBody>
        </p:sp>
        <p:pic>
          <p:nvPicPr>
            <p:cNvPr id="498" name="Picture 14" descr=""/>
            <p:cNvPicPr/>
            <p:nvPr/>
          </p:nvPicPr>
          <p:blipFill>
            <a:blip r:embed="rId7"/>
            <a:stretch/>
          </p:blipFill>
          <p:spPr>
            <a:xfrm>
              <a:off x="1204920" y="4207320"/>
              <a:ext cx="203400" cy="227520"/>
            </a:xfrm>
            <a:prstGeom prst="rect">
              <a:avLst/>
            </a:prstGeom>
            <a:ln>
              <a:noFill/>
            </a:ln>
          </p:spPr>
        </p:pic>
        <p:sp>
          <p:nvSpPr>
            <p:cNvPr id="499" name="CustomShape 22"/>
            <p:cNvSpPr/>
            <p:nvPr/>
          </p:nvSpPr>
          <p:spPr>
            <a:xfrm>
              <a:off x="3299040" y="4361400"/>
              <a:ext cx="1661040" cy="164196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500" name="CustomShape 23"/>
            <p:cNvSpPr/>
            <p:nvPr/>
          </p:nvSpPr>
          <p:spPr>
            <a:xfrm>
              <a:off x="3174480" y="5470560"/>
              <a:ext cx="1927440" cy="6912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200" spc="-1" strike="noStrike">
                  <a:solidFill>
                    <a:srgbClr val="000000"/>
                  </a:solidFill>
                  <a:latin typeface="Raleway"/>
                  <a:ea typeface="Amazon Ember"/>
                </a:rPr>
                <a:t>Private subnet</a:t>
              </a:r>
              <a:endParaRPr b="0" lang="en-US" sz="1200" spc="-1" strike="noStrike">
                <a:latin typeface="Arial"/>
              </a:endParaRPr>
            </a:p>
            <a:p>
              <a:pPr algn="ctr">
                <a:lnSpc>
                  <a:spcPct val="100000"/>
                </a:lnSpc>
              </a:pPr>
              <a:r>
                <a:rPr b="1" lang="en-US" sz="1200" spc="-1" strike="noStrike">
                  <a:solidFill>
                    <a:srgbClr val="000000"/>
                  </a:solidFill>
                  <a:latin typeface="Raleway"/>
                  <a:ea typeface="Amazon Ember"/>
                </a:rPr>
                <a:t>10.0.4.0/23</a:t>
              </a:r>
              <a:endParaRPr b="0" lang="en-US" sz="1200" spc="-1" strike="noStrike">
                <a:latin typeface="Arial"/>
              </a:endParaRPr>
            </a:p>
          </p:txBody>
        </p:sp>
        <p:pic>
          <p:nvPicPr>
            <p:cNvPr id="501" name="Picture 14" descr=""/>
            <p:cNvPicPr/>
            <p:nvPr/>
          </p:nvPicPr>
          <p:blipFill>
            <a:blip r:embed="rId8"/>
            <a:stretch/>
          </p:blipFill>
          <p:spPr>
            <a:xfrm>
              <a:off x="3383280" y="4253040"/>
              <a:ext cx="203400" cy="227520"/>
            </a:xfrm>
            <a:prstGeom prst="rect">
              <a:avLst/>
            </a:prstGeom>
            <a:ln>
              <a:noFill/>
            </a:ln>
          </p:spPr>
        </p:pic>
      </p:grpSp>
      <p:grpSp>
        <p:nvGrpSpPr>
          <p:cNvPr id="502" name="Group 24"/>
          <p:cNvGrpSpPr/>
          <p:nvPr/>
        </p:nvGrpSpPr>
        <p:grpSpPr>
          <a:xfrm>
            <a:off x="1719360" y="1717920"/>
            <a:ext cx="2220480" cy="488880"/>
            <a:chOff x="1719360" y="1717920"/>
            <a:chExt cx="2220480" cy="488880"/>
          </a:xfrm>
        </p:grpSpPr>
        <p:sp>
          <p:nvSpPr>
            <p:cNvPr id="503" name="CustomShape 25"/>
            <p:cNvSpPr/>
            <p:nvPr/>
          </p:nvSpPr>
          <p:spPr>
            <a:xfrm>
              <a:off x="1758960" y="1717920"/>
              <a:ext cx="2180880" cy="48888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200" spc="-1" strike="noStrike">
                  <a:solidFill>
                    <a:srgbClr val="000000"/>
                  </a:solidFill>
                  <a:latin typeface="Raleway"/>
                  <a:ea typeface="Amazon Ember"/>
                </a:rPr>
                <a:t>Internet Gateway</a:t>
              </a:r>
              <a:endParaRPr b="0" lang="en-US" sz="1200" spc="-1" strike="noStrike">
                <a:latin typeface="Arial"/>
              </a:endParaRPr>
            </a:p>
          </p:txBody>
        </p:sp>
        <p:pic>
          <p:nvPicPr>
            <p:cNvPr id="504" name="Picture 18" descr=""/>
            <p:cNvPicPr/>
            <p:nvPr/>
          </p:nvPicPr>
          <p:blipFill>
            <a:blip r:embed="rId9"/>
            <a:stretch/>
          </p:blipFill>
          <p:spPr>
            <a:xfrm>
              <a:off x="1719360" y="1756800"/>
              <a:ext cx="386280" cy="405000"/>
            </a:xfrm>
            <a:prstGeom prst="rect">
              <a:avLst/>
            </a:prstGeom>
            <a:ln>
              <a:noFill/>
            </a:ln>
          </p:spPr>
        </p:pic>
      </p:grpSp>
    </p:spTree>
  </p:cSld>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3" presetSubtype="10">
                                  <p:stCondLst>
                                    <p:cond delay="0"/>
                                  </p:stCondLst>
                                  <p:childTnLst>
                                    <p:set>
                                      <p:cBhvr>
                                        <p:cTn id="84" dur="1" fill="hold">
                                          <p:stCondLst>
                                            <p:cond delay="0"/>
                                          </p:stCondLst>
                                        </p:cTn>
                                        <p:tgtEl>
                                          <p:spTgt spid="484"/>
                                        </p:tgtEl>
                                        <p:attrNameLst>
                                          <p:attrName>style.visibility</p:attrName>
                                        </p:attrNameLst>
                                      </p:cBhvr>
                                      <p:to>
                                        <p:strVal val="visible"/>
                                      </p:to>
                                    </p:set>
                                    <p:animEffect filter="blinds(horizontal)" transition="in">
                                      <p:cBhvr additive="repl">
                                        <p:cTn id="85" dur="500"/>
                                        <p:tgtEl>
                                          <p:spTgt spid="484"/>
                                        </p:tgtEl>
                                      </p:cBhvr>
                                    </p:animEffect>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3" presetSubtype="10">
                                  <p:stCondLst>
                                    <p:cond delay="0"/>
                                  </p:stCondLst>
                                  <p:childTnLst>
                                    <p:set>
                                      <p:cBhvr>
                                        <p:cTn id="89" dur="1" fill="hold">
                                          <p:stCondLst>
                                            <p:cond delay="0"/>
                                          </p:stCondLst>
                                        </p:cTn>
                                        <p:tgtEl>
                                          <p:spTgt spid="502"/>
                                        </p:tgtEl>
                                        <p:attrNameLst>
                                          <p:attrName>style.visibility</p:attrName>
                                        </p:attrNameLst>
                                      </p:cBhvr>
                                      <p:to>
                                        <p:strVal val="visible"/>
                                      </p:to>
                                    </p:set>
                                    <p:animEffect filter="blinds(horizontal)" transition="in">
                                      <p:cBhvr additive="repl">
                                        <p:cTn id="90" dur="500"/>
                                        <p:tgtEl>
                                          <p:spTgt spid="502"/>
                                        </p:tgtEl>
                                      </p:cBhvr>
                                    </p:animEffect>
                                  </p:childTnLst>
                                </p:cTn>
                              </p:par>
                            </p:childTnLst>
                          </p:cTn>
                        </p:par>
                      </p:childTnLst>
                    </p:cTn>
                  </p:par>
                  <p:par>
                    <p:cTn id="91" fill="hold">
                      <p:stCondLst>
                        <p:cond delay="indefinite"/>
                      </p:stCondLst>
                      <p:childTnLst>
                        <p:par>
                          <p:cTn id="92" fill="hold">
                            <p:stCondLst>
                              <p:cond delay="0"/>
                            </p:stCondLst>
                            <p:childTnLst>
                              <p:par>
                                <p:cTn id="93" nodeType="clickEffect" fill="hold" presetClass="entr" presetID="3" presetSubtype="10">
                                  <p:stCondLst>
                                    <p:cond delay="0"/>
                                  </p:stCondLst>
                                  <p:childTnLst>
                                    <p:set>
                                      <p:cBhvr>
                                        <p:cTn id="94" dur="1" fill="hold">
                                          <p:stCondLst>
                                            <p:cond delay="0"/>
                                          </p:stCondLst>
                                        </p:cTn>
                                        <p:tgtEl>
                                          <p:spTgt spid="492"/>
                                        </p:tgtEl>
                                        <p:attrNameLst>
                                          <p:attrName>style.visibility</p:attrName>
                                        </p:attrNameLst>
                                      </p:cBhvr>
                                      <p:to>
                                        <p:strVal val="visible"/>
                                      </p:to>
                                    </p:set>
                                    <p:animEffect filter="blinds(horizontal)" transition="in">
                                      <p:cBhvr additive="repl">
                                        <p:cTn id="95" dur="500"/>
                                        <p:tgtEl>
                                          <p:spTgt spid="492"/>
                                        </p:tgtEl>
                                      </p:cBhvr>
                                    </p:animEffect>
                                  </p:childTnLst>
                                </p:cTn>
                              </p:par>
                            </p:childTnLst>
                          </p:cTn>
                        </p:par>
                      </p:childTnLst>
                    </p:cTn>
                  </p:par>
                  <p:par>
                    <p:cTn id="96" fill="hold">
                      <p:stCondLst>
                        <p:cond delay="indefinite"/>
                      </p:stCondLst>
                      <p:childTnLst>
                        <p:par>
                          <p:cTn id="97" fill="hold">
                            <p:stCondLst>
                              <p:cond delay="0"/>
                            </p:stCondLst>
                            <p:childTnLst>
                              <p:par>
                                <p:cTn id="98" nodeType="clickEffect" fill="hold" presetClass="entr" presetID="3" presetSubtype="10">
                                  <p:stCondLst>
                                    <p:cond delay="0"/>
                                  </p:stCondLst>
                                  <p:childTnLst>
                                    <p:set>
                                      <p:cBhvr>
                                        <p:cTn id="99" dur="1" fill="hold">
                                          <p:stCondLst>
                                            <p:cond delay="0"/>
                                          </p:stCondLst>
                                        </p:cTn>
                                        <p:tgtEl>
                                          <p:spTgt spid="477"/>
                                        </p:tgtEl>
                                        <p:attrNameLst>
                                          <p:attrName>style.visibility</p:attrName>
                                        </p:attrNameLst>
                                      </p:cBhvr>
                                      <p:to>
                                        <p:strVal val="visible"/>
                                      </p:to>
                                    </p:set>
                                    <p:animEffect filter="blinds(horizontal)" transition="in">
                                      <p:cBhvr additive="repl">
                                        <p:cTn id="100" dur="500"/>
                                        <p:tgtEl>
                                          <p:spTgt spid="477"/>
                                        </p:tgtEl>
                                      </p:cBhvr>
                                    </p:animEffect>
                                  </p:childTnLst>
                                </p:cTn>
                              </p:par>
                            </p:childTnLst>
                          </p:cTn>
                        </p:par>
                      </p:childTnLst>
                    </p:cTn>
                  </p:par>
                  <p:par>
                    <p:cTn id="101" fill="hold">
                      <p:stCondLst>
                        <p:cond delay="indefinite"/>
                      </p:stCondLst>
                      <p:childTnLst>
                        <p:par>
                          <p:cTn id="102" fill="hold">
                            <p:stCondLst>
                              <p:cond delay="0"/>
                            </p:stCondLst>
                            <p:childTnLst>
                              <p:par>
                                <p:cTn id="103" nodeType="clickEffect" fill="hold" presetClass="entr" presetID="3" presetSubtype="10">
                                  <p:stCondLst>
                                    <p:cond delay="0"/>
                                  </p:stCondLst>
                                  <p:childTnLst>
                                    <p:set>
                                      <p:cBhvr>
                                        <p:cTn id="104" dur="1" fill="hold">
                                          <p:stCondLst>
                                            <p:cond delay="0"/>
                                          </p:stCondLst>
                                        </p:cTn>
                                        <p:tgtEl>
                                          <p:spTgt spid="481"/>
                                        </p:tgtEl>
                                        <p:attrNameLst>
                                          <p:attrName>style.visibility</p:attrName>
                                        </p:attrNameLst>
                                      </p:cBhvr>
                                      <p:to>
                                        <p:strVal val="visible"/>
                                      </p:to>
                                    </p:set>
                                    <p:animEffect filter="blinds(horizontal)" transition="in">
                                      <p:cBhvr additive="repl">
                                        <p:cTn id="105" dur="500"/>
                                        <p:tgtEl>
                                          <p:spTgt spid="48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5" name="Resim 3" descr=""/>
          <p:cNvPicPr/>
          <p:nvPr/>
        </p:nvPicPr>
        <p:blipFill>
          <a:blip r:embed="rId1"/>
          <a:stretch/>
        </p:blipFill>
        <p:spPr>
          <a:xfrm>
            <a:off x="0" y="0"/>
            <a:ext cx="12191760" cy="6857640"/>
          </a:xfrm>
          <a:prstGeom prst="rect">
            <a:avLst/>
          </a:prstGeom>
          <a:ln>
            <a:noFill/>
          </a:ln>
        </p:spPr>
      </p:pic>
      <p:sp>
        <p:nvSpPr>
          <p:cNvPr id="506"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507"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Sorular ve</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Kullanılan Kaynaklar</a:t>
            </a:r>
            <a:endParaRPr b="0" lang="en-US" sz="3200" spc="-1" strike="noStrike">
              <a:latin typeface="Arial"/>
            </a:endParaRPr>
          </a:p>
        </p:txBody>
      </p:sp>
      <p:pic>
        <p:nvPicPr>
          <p:cNvPr id="508" name="Resim 12" descr=""/>
          <p:cNvPicPr/>
          <p:nvPr/>
        </p:nvPicPr>
        <p:blipFill>
          <a:blip r:embed="rId2"/>
          <a:stretch/>
        </p:blipFill>
        <p:spPr>
          <a:xfrm>
            <a:off x="335520" y="346320"/>
            <a:ext cx="806760" cy="806760"/>
          </a:xfrm>
          <a:prstGeom prst="rect">
            <a:avLst/>
          </a:prstGeom>
          <a:ln>
            <a:noFill/>
          </a:ln>
        </p:spPr>
      </p:pic>
      <p:sp>
        <p:nvSpPr>
          <p:cNvPr id="509" name="CustomShape 3"/>
          <p:cNvSpPr/>
          <p:nvPr/>
        </p:nvSpPr>
        <p:spPr>
          <a:xfrm>
            <a:off x="274320" y="3042720"/>
            <a:ext cx="5752080" cy="2214720"/>
          </a:xfrm>
          <a:prstGeom prst="rect">
            <a:avLst/>
          </a:prstGeom>
          <a:solidFill>
            <a:srgbClr val="ffffff"/>
          </a:solidFill>
          <a:ln w="12600">
            <a:noFill/>
          </a:ln>
        </p:spPr>
        <p:style>
          <a:lnRef idx="0"/>
          <a:fillRef idx="0"/>
          <a:effectRef idx="0"/>
          <a:fontRef idx="minor"/>
        </p:style>
      </p:sp>
      <p:sp>
        <p:nvSpPr>
          <p:cNvPr id="510" name="CustomShape 4"/>
          <p:cNvSpPr/>
          <p:nvPr/>
        </p:nvSpPr>
        <p:spPr>
          <a:xfrm>
            <a:off x="365760" y="3337560"/>
            <a:ext cx="5486400" cy="178200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000" spc="-1" strike="noStrike">
                <a:solidFill>
                  <a:srgbClr val="000000"/>
                </a:solidFill>
                <a:latin typeface="Raleway"/>
                <a:ea typeface="Raleway"/>
              </a:rPr>
              <a:t>Sorular için iletişim adresi </a:t>
            </a:r>
            <a:endParaRPr b="0" lang="en-US" sz="2000" spc="-1" strike="noStrike">
              <a:latin typeface="Arial"/>
            </a:endParaRPr>
          </a:p>
          <a:p>
            <a:pPr algn="ctr">
              <a:lnSpc>
                <a:spcPct val="100000"/>
              </a:lnSpc>
            </a:pPr>
            <a:r>
              <a:rPr b="0" lang="en-US" sz="1800" spc="-1" strike="noStrike" u="sng">
                <a:solidFill>
                  <a:srgbClr val="0563c1"/>
                </a:solidFill>
                <a:uFillTx/>
                <a:latin typeface="Raleway"/>
                <a:ea typeface="Raleway"/>
                <a:hlinkClick r:id="rId3"/>
              </a:rPr>
              <a:t>serkan.bingol@bilgeadam.com</a:t>
            </a:r>
            <a:endParaRPr b="0" lang="en-US" sz="1800" spc="-1" strike="noStrike">
              <a:latin typeface="Arial"/>
            </a:endParaRPr>
          </a:p>
          <a:p>
            <a:pPr algn="ctr">
              <a:lnSpc>
                <a:spcPct val="100000"/>
              </a:lnSpc>
            </a:pPr>
            <a:r>
              <a:rPr b="0" lang="en-US" sz="1800" spc="-1" strike="noStrike">
                <a:solidFill>
                  <a:srgbClr val="000000"/>
                </a:solidFill>
                <a:latin typeface="Raleway"/>
                <a:ea typeface="Raleway"/>
              </a:rPr>
              <a:t>Konu : Webinar-Creating a VPC and Deploying a Web Application</a:t>
            </a:r>
            <a:endParaRPr b="0" lang="en-US" sz="1800" spc="-1" strike="noStrike">
              <a:latin typeface="Arial"/>
            </a:endParaRPr>
          </a:p>
          <a:p>
            <a:pPr algn="ctr">
              <a:lnSpc>
                <a:spcPct val="150000"/>
              </a:lnSpc>
            </a:pPr>
            <a:endParaRPr b="0" lang="en-US" sz="1800" spc="-1" strike="noStrike">
              <a:latin typeface="Arial"/>
            </a:endParaRPr>
          </a:p>
        </p:txBody>
      </p:sp>
      <p:sp>
        <p:nvSpPr>
          <p:cNvPr id="511" name="CustomShape 5"/>
          <p:cNvSpPr/>
          <p:nvPr/>
        </p:nvSpPr>
        <p:spPr>
          <a:xfrm>
            <a:off x="6224760" y="3042720"/>
            <a:ext cx="5662440" cy="2214720"/>
          </a:xfrm>
          <a:prstGeom prst="rect">
            <a:avLst/>
          </a:prstGeom>
          <a:solidFill>
            <a:srgbClr val="ffffff"/>
          </a:solidFill>
          <a:ln w="12600">
            <a:noFill/>
          </a:ln>
        </p:spPr>
        <p:style>
          <a:lnRef idx="0"/>
          <a:fillRef idx="0"/>
          <a:effectRef idx="0"/>
          <a:fontRef idx="minor"/>
        </p:style>
      </p:sp>
      <p:sp>
        <p:nvSpPr>
          <p:cNvPr id="512" name="CustomShape 6"/>
          <p:cNvSpPr/>
          <p:nvPr/>
        </p:nvSpPr>
        <p:spPr>
          <a:xfrm>
            <a:off x="6224760" y="3200400"/>
            <a:ext cx="5662440" cy="1979640"/>
          </a:xfrm>
          <a:prstGeom prst="rect">
            <a:avLst/>
          </a:prstGeom>
          <a:noFill/>
          <a:ln>
            <a:noFill/>
          </a:ln>
        </p:spPr>
        <p:style>
          <a:lnRef idx="0"/>
          <a:fillRef idx="0"/>
          <a:effectRef idx="0"/>
          <a:fontRef idx="minor"/>
        </p:style>
        <p:txBody>
          <a:bodyPr lIns="90000" rIns="90000" tIns="45000" bIns="45000"/>
          <a:p>
            <a:pPr algn="ctr">
              <a:lnSpc>
                <a:spcPct val="100000"/>
              </a:lnSpc>
            </a:pPr>
            <a:endParaRPr b="0" lang="en-US" sz="1800" spc="-1" strike="noStrike">
              <a:latin typeface="Arial"/>
            </a:endParaRPr>
          </a:p>
          <a:p>
            <a:pPr algn="ctr">
              <a:lnSpc>
                <a:spcPct val="100000"/>
              </a:lnSpc>
            </a:pPr>
            <a:r>
              <a:rPr b="1" lang="en-US" sz="2000" spc="-1" strike="noStrike">
                <a:solidFill>
                  <a:srgbClr val="000000"/>
                </a:solidFill>
                <a:latin typeface="Raleway"/>
                <a:ea typeface="Raleway"/>
              </a:rPr>
              <a:t>Sunum için kaynaklar </a:t>
            </a:r>
            <a:endParaRPr b="0" lang="en-US" sz="2000" spc="-1" strike="noStrike">
              <a:latin typeface="Arial"/>
            </a:endParaRPr>
          </a:p>
          <a:p>
            <a:pPr algn="ctr">
              <a:lnSpc>
                <a:spcPct val="100000"/>
              </a:lnSpc>
            </a:pPr>
            <a:r>
              <a:rPr b="0" lang="en-US" sz="1500" spc="-1" strike="noStrike" u="sng">
                <a:solidFill>
                  <a:srgbClr val="0563c1"/>
                </a:solidFill>
                <a:uFillTx/>
                <a:latin typeface="Raleway"/>
                <a:ea typeface="Raleway"/>
                <a:hlinkClick r:id="rId4"/>
              </a:rPr>
              <a:t>https</a:t>
            </a:r>
            <a:r>
              <a:rPr b="0" lang="en-US" sz="1500" spc="-1" strike="noStrike" u="sng">
                <a:solidFill>
                  <a:srgbClr val="0563c1"/>
                </a:solidFill>
                <a:uFillTx/>
                <a:latin typeface="Raleway"/>
                <a:ea typeface="Raleway"/>
                <a:hlinkClick r:id="rId5"/>
              </a:rPr>
              <a:t>://medium.com/batech/tagged/webinar</a:t>
            </a:r>
            <a:endParaRPr b="0" lang="en-US" sz="1500" spc="-1" strike="noStrike">
              <a:latin typeface="Arial"/>
            </a:endParaRPr>
          </a:p>
          <a:p>
            <a:pPr algn="ctr">
              <a:lnSpc>
                <a:spcPct val="100000"/>
              </a:lnSpc>
            </a:pPr>
            <a:endParaRPr b="0" lang="en-US" sz="1500" spc="-1" strike="noStrike">
              <a:latin typeface="Arial"/>
            </a:endParaRPr>
          </a:p>
          <a:p>
            <a:pPr algn="ctr">
              <a:lnSpc>
                <a:spcPct val="100000"/>
              </a:lnSpc>
            </a:pPr>
            <a:r>
              <a:rPr b="0" lang="en-US" sz="1500" spc="-1" strike="noStrike" u="sng">
                <a:solidFill>
                  <a:srgbClr val="0563c1"/>
                </a:solidFill>
                <a:uFillTx/>
                <a:latin typeface="Raleway"/>
                <a:ea typeface="Raleway"/>
                <a:hlinkClick r:id="rId6"/>
              </a:rPr>
              <a:t>https://github.com/serkanbingol/aws-webinar-presentation</a:t>
            </a:r>
            <a:endParaRPr b="0" lang="en-US" sz="1500" spc="-1" strike="noStrike">
              <a:latin typeface="Arial"/>
            </a:endParaRPr>
          </a:p>
          <a:p>
            <a:pPr algn="ctr">
              <a:lnSpc>
                <a:spcPct val="100000"/>
              </a:lnSpc>
            </a:pPr>
            <a:endParaRPr b="0" lang="en-US" sz="1500" spc="-1" strike="noStrike">
              <a:latin typeface="Arial"/>
            </a:endParaRPr>
          </a:p>
          <a:p>
            <a:pPr algn="ctr">
              <a:lnSpc>
                <a:spcPct val="100000"/>
              </a:lnSpc>
            </a:pPr>
            <a:r>
              <a:rPr b="0" lang="en-US" sz="1800" spc="-1" strike="noStrike">
                <a:solidFill>
                  <a:srgbClr val="000000"/>
                </a:solidFill>
                <a:latin typeface="Raleway"/>
                <a:ea typeface="Raleway"/>
              </a:rPr>
              <a:t> </a:t>
            </a:r>
            <a:endParaRPr b="0" lang="en-US" sz="1800" spc="-1" strike="noStrike">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Resim 3" descr=""/>
          <p:cNvPicPr/>
          <p:nvPr/>
        </p:nvPicPr>
        <p:blipFill>
          <a:blip r:embed="rId1"/>
          <a:stretch/>
        </p:blipFill>
        <p:spPr>
          <a:xfrm>
            <a:off x="0" y="0"/>
            <a:ext cx="12192480" cy="6857640"/>
          </a:xfrm>
          <a:prstGeom prst="rect">
            <a:avLst/>
          </a:prstGeom>
          <a:ln>
            <a:noFill/>
          </a:ln>
        </p:spPr>
      </p:pic>
      <p:sp>
        <p:nvSpPr>
          <p:cNvPr id="103"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04"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Sunumda kullanılan</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AWS Hizmetleri</a:t>
            </a:r>
            <a:endParaRPr b="0" lang="en-US" sz="3200" spc="-1" strike="noStrike">
              <a:latin typeface="Arial"/>
            </a:endParaRPr>
          </a:p>
        </p:txBody>
      </p:sp>
      <p:sp>
        <p:nvSpPr>
          <p:cNvPr id="105"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106" name="CustomShape 4"/>
          <p:cNvSpPr/>
          <p:nvPr/>
        </p:nvSpPr>
        <p:spPr>
          <a:xfrm>
            <a:off x="6126480" y="843840"/>
            <a:ext cx="5538960" cy="519264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AWS Global Altyapısı için genel bilgilendirme</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VPC (Virtual Private Cloud)  </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Subnets </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Route Tables</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Internet Gateway &amp; Nat Gateway</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Network Security</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IAM Groups &amp; Users &amp; Roles</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EC2 Instances &amp; User Data &amp; Key Pairs</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RDS </a:t>
            </a:r>
            <a:endParaRPr b="0" lang="en-US" sz="1800" spc="-1" strike="noStrike">
              <a:latin typeface="Arial"/>
            </a:endParaRPr>
          </a:p>
          <a:p>
            <a:pPr>
              <a:lnSpc>
                <a:spcPct val="150000"/>
              </a:lnSpc>
            </a:pPr>
            <a:endParaRPr b="0" lang="en-US" sz="1800" spc="-1" strike="noStrike">
              <a:latin typeface="Arial"/>
            </a:endParaRPr>
          </a:p>
        </p:txBody>
      </p:sp>
      <p:pic>
        <p:nvPicPr>
          <p:cNvPr id="107" name="Resim 12" descr=""/>
          <p:cNvPicPr/>
          <p:nvPr/>
        </p:nvPicPr>
        <p:blipFill>
          <a:blip r:embed="rId2"/>
          <a:stretch/>
        </p:blipFill>
        <p:spPr>
          <a:xfrm>
            <a:off x="335520" y="346320"/>
            <a:ext cx="806760" cy="8067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Resim 3" descr=""/>
          <p:cNvPicPr/>
          <p:nvPr/>
        </p:nvPicPr>
        <p:blipFill>
          <a:blip r:embed="rId1"/>
          <a:stretch/>
        </p:blipFill>
        <p:spPr>
          <a:xfrm>
            <a:off x="0" y="0"/>
            <a:ext cx="12191760" cy="6857640"/>
          </a:xfrm>
          <a:prstGeom prst="rect">
            <a:avLst/>
          </a:prstGeom>
          <a:ln>
            <a:noFill/>
          </a:ln>
        </p:spPr>
      </p:pic>
      <p:sp>
        <p:nvSpPr>
          <p:cNvPr id="109"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10"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AWS Global</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Altyapısı</a:t>
            </a:r>
            <a:endParaRPr b="0" lang="en-US" sz="3200" spc="-1" strike="noStrike">
              <a:latin typeface="Arial"/>
            </a:endParaRPr>
          </a:p>
        </p:txBody>
      </p:sp>
      <p:pic>
        <p:nvPicPr>
          <p:cNvPr id="111" name="Resim 12" descr=""/>
          <p:cNvPicPr/>
          <p:nvPr/>
        </p:nvPicPr>
        <p:blipFill>
          <a:blip r:embed="rId2"/>
          <a:stretch/>
        </p:blipFill>
        <p:spPr>
          <a:xfrm>
            <a:off x="335520" y="346320"/>
            <a:ext cx="806760" cy="806760"/>
          </a:xfrm>
          <a:prstGeom prst="rect">
            <a:avLst/>
          </a:prstGeom>
          <a:ln>
            <a:noFill/>
          </a:ln>
        </p:spPr>
      </p:pic>
      <p:sp>
        <p:nvSpPr>
          <p:cNvPr id="112" name="CustomShape 3"/>
          <p:cNvSpPr/>
          <p:nvPr/>
        </p:nvSpPr>
        <p:spPr>
          <a:xfrm>
            <a:off x="438840" y="2046240"/>
            <a:ext cx="5515560" cy="4168080"/>
          </a:xfrm>
          <a:prstGeom prst="rect">
            <a:avLst/>
          </a:prstGeom>
          <a:noFill/>
          <a:ln>
            <a:noFill/>
          </a:ln>
        </p:spPr>
        <p:style>
          <a:lnRef idx="0"/>
          <a:fillRef idx="0"/>
          <a:effectRef idx="0"/>
          <a:fontRef idx="minor"/>
        </p:style>
        <p:txBody>
          <a:bodyPr lIns="90000" rIns="90000" tIns="45000" bIns="45000"/>
          <a:p>
            <a:pPr marL="216000" indent="-215640">
              <a:lnSpc>
                <a:spcPct val="100000"/>
              </a:lnSpc>
              <a:spcAft>
                <a:spcPts val="575"/>
              </a:spcAft>
              <a:buClr>
                <a:srgbClr val="000000"/>
              </a:buClr>
              <a:buSzPct val="45000"/>
              <a:buFont typeface="Wingdings" charset="2"/>
              <a:buChar char=""/>
            </a:pPr>
            <a:r>
              <a:rPr b="0" lang="en-US" sz="1800" spc="-1" strike="noStrike">
                <a:solidFill>
                  <a:srgbClr val="ffffff"/>
                </a:solidFill>
                <a:latin typeface="Raleway"/>
                <a:ea typeface="Raleway"/>
              </a:rPr>
              <a:t>AWS data centerları içlerinde binlerce sunucu barındıran binalar olarak planlanmıştır. Hepsi online olarak ayaktadır.</a:t>
            </a:r>
            <a:endParaRPr b="0" lang="en-US" sz="1800" spc="-1" strike="noStrike">
              <a:latin typeface="Arial"/>
            </a:endParaRPr>
          </a:p>
          <a:p>
            <a:pPr>
              <a:lnSpc>
                <a:spcPct val="100000"/>
              </a:lnSpc>
              <a:spcAft>
                <a:spcPts val="575"/>
              </a:spcAft>
            </a:pP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ffffff"/>
                </a:solidFill>
                <a:latin typeface="Raleway"/>
                <a:ea typeface="Raleway"/>
              </a:rPr>
              <a:t>Her Availability Zone (AZ) kendi içinde birden fazla data center barındırır. </a:t>
            </a:r>
            <a:endParaRPr b="0" lang="en-US" sz="1800" spc="-1" strike="noStrike">
              <a:latin typeface="Arial"/>
            </a:endParaRPr>
          </a:p>
          <a:p>
            <a:pPr>
              <a:lnSpc>
                <a:spcPct val="100000"/>
              </a:lnSpc>
              <a:spcAft>
                <a:spcPts val="575"/>
              </a:spcAft>
            </a:pP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ffffff"/>
                </a:solidFill>
                <a:latin typeface="Raleway"/>
                <a:ea typeface="Raleway"/>
              </a:rPr>
              <a:t>Tüm AZ ler birbiri ile yüksek hızlı private linkler üzerinden haberleşmektedir.</a:t>
            </a:r>
            <a:endParaRPr b="0" lang="en-US" sz="1800" spc="-1" strike="noStrike">
              <a:latin typeface="Arial"/>
            </a:endParaRPr>
          </a:p>
          <a:p>
            <a:pPr>
              <a:lnSpc>
                <a:spcPct val="100000"/>
              </a:lnSpc>
              <a:spcAft>
                <a:spcPts val="575"/>
              </a:spcAft>
            </a:pPr>
            <a:endParaRPr b="0" lang="en-US" sz="1800" spc="-1" strike="noStrike">
              <a:latin typeface="Arial"/>
            </a:endParaRPr>
          </a:p>
          <a:p>
            <a:pPr marL="216000" indent="-215640">
              <a:lnSpc>
                <a:spcPct val="100000"/>
              </a:lnSpc>
              <a:spcAft>
                <a:spcPts val="575"/>
              </a:spcAft>
              <a:buClr>
                <a:srgbClr val="000000"/>
              </a:buClr>
              <a:buSzPct val="45000"/>
              <a:buFont typeface="Wingdings" charset="2"/>
              <a:buChar char=""/>
            </a:pPr>
            <a:r>
              <a:rPr b="0" lang="en-US" sz="1800" spc="-1" strike="noStrike">
                <a:solidFill>
                  <a:srgbClr val="ffffff"/>
                </a:solidFill>
                <a:latin typeface="Raleway"/>
                <a:ea typeface="Raleway"/>
              </a:rPr>
              <a:t>Tüm AZ’ler hata yalıtımı maksimum olacak şekilde tasarlanmışlardır.</a:t>
            </a:r>
            <a:endParaRPr b="0" lang="en-US" sz="1800" spc="-1" strike="noStrike">
              <a:latin typeface="Arial"/>
            </a:endParaRPr>
          </a:p>
          <a:p>
            <a:pPr>
              <a:lnSpc>
                <a:spcPct val="100000"/>
              </a:lnSpc>
            </a:pPr>
            <a:endParaRPr b="0" lang="en-US" sz="1800" spc="-1" strike="noStrike">
              <a:latin typeface="Arial"/>
            </a:endParaRPr>
          </a:p>
        </p:txBody>
      </p:sp>
      <p:sp>
        <p:nvSpPr>
          <p:cNvPr id="113" name="CustomShape 4"/>
          <p:cNvSpPr/>
          <p:nvPr/>
        </p:nvSpPr>
        <p:spPr>
          <a:xfrm>
            <a:off x="6297480" y="0"/>
            <a:ext cx="5893920" cy="6857640"/>
          </a:xfrm>
          <a:prstGeom prst="rect">
            <a:avLst/>
          </a:prstGeom>
          <a:solidFill>
            <a:srgbClr val="ffffff"/>
          </a:solidFill>
          <a:ln w="12600">
            <a:noFill/>
          </a:ln>
        </p:spPr>
        <p:style>
          <a:lnRef idx="0"/>
          <a:fillRef idx="0"/>
          <a:effectRef idx="0"/>
          <a:fontRef idx="minor"/>
        </p:style>
      </p:sp>
      <p:grpSp>
        <p:nvGrpSpPr>
          <p:cNvPr id="114" name="Group 5"/>
          <p:cNvGrpSpPr/>
          <p:nvPr/>
        </p:nvGrpSpPr>
        <p:grpSpPr>
          <a:xfrm>
            <a:off x="7386120" y="2046240"/>
            <a:ext cx="3775320" cy="3297960"/>
            <a:chOff x="7386120" y="2046240"/>
            <a:chExt cx="3775320" cy="3297960"/>
          </a:xfrm>
        </p:grpSpPr>
        <p:sp>
          <p:nvSpPr>
            <p:cNvPr id="115" name="CustomShape 6"/>
            <p:cNvSpPr/>
            <p:nvPr/>
          </p:nvSpPr>
          <p:spPr>
            <a:xfrm>
              <a:off x="7995960" y="4950000"/>
              <a:ext cx="2583360" cy="394200"/>
            </a:xfrm>
            <a:prstGeom prst="rect">
              <a:avLst/>
            </a:prstGeom>
            <a:solidFill>
              <a:srgbClr val="ffffff"/>
            </a:solidFill>
            <a:ln>
              <a:noFill/>
            </a:ln>
          </p:spPr>
          <p:style>
            <a:lnRef idx="0"/>
            <a:fillRef idx="0"/>
            <a:effectRef idx="0"/>
            <a:fontRef idx="minor"/>
          </p:style>
          <p:txBody>
            <a:bodyPr wrap="none" lIns="90000" rIns="90000" tIns="45000" bIns="45000"/>
            <a:p>
              <a:pPr algn="ctr">
                <a:lnSpc>
                  <a:spcPct val="100000"/>
                </a:lnSpc>
              </a:pPr>
              <a:r>
                <a:rPr b="0" lang="en-US" sz="2000" spc="-1" strike="noStrike">
                  <a:solidFill>
                    <a:srgbClr val="ed7d31"/>
                  </a:solidFill>
                  <a:latin typeface="Antipasto Pro"/>
                  <a:ea typeface="Antipasto Pro"/>
                </a:rPr>
                <a:t>Availability Zone</a:t>
              </a:r>
              <a:endParaRPr b="0" lang="en-US" sz="2000" spc="-1" strike="noStrike">
                <a:latin typeface="Arial"/>
              </a:endParaRPr>
            </a:p>
          </p:txBody>
        </p:sp>
        <p:sp>
          <p:nvSpPr>
            <p:cNvPr id="116" name="CustomShape 7"/>
            <p:cNvSpPr/>
            <p:nvPr/>
          </p:nvSpPr>
          <p:spPr>
            <a:xfrm>
              <a:off x="7386120" y="2046240"/>
              <a:ext cx="3775320" cy="29034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grpSp>
      <p:grpSp>
        <p:nvGrpSpPr>
          <p:cNvPr id="117" name="Group 8"/>
          <p:cNvGrpSpPr/>
          <p:nvPr/>
        </p:nvGrpSpPr>
        <p:grpSpPr>
          <a:xfrm>
            <a:off x="7747560" y="2263680"/>
            <a:ext cx="2975400" cy="2612520"/>
            <a:chOff x="7747560" y="2263680"/>
            <a:chExt cx="2975400" cy="2612520"/>
          </a:xfrm>
        </p:grpSpPr>
        <p:pic>
          <p:nvPicPr>
            <p:cNvPr id="118" name="Resim 15" descr=""/>
            <p:cNvPicPr/>
            <p:nvPr/>
          </p:nvPicPr>
          <p:blipFill>
            <a:blip r:embed="rId3"/>
            <a:stretch/>
          </p:blipFill>
          <p:spPr>
            <a:xfrm>
              <a:off x="7747560" y="2273400"/>
              <a:ext cx="1188360" cy="1306080"/>
            </a:xfrm>
            <a:prstGeom prst="rect">
              <a:avLst/>
            </a:prstGeom>
            <a:ln>
              <a:noFill/>
            </a:ln>
          </p:spPr>
        </p:pic>
        <p:pic>
          <p:nvPicPr>
            <p:cNvPr id="119" name="Resim 17" descr=""/>
            <p:cNvPicPr/>
            <p:nvPr/>
          </p:nvPicPr>
          <p:blipFill>
            <a:blip r:embed="rId4"/>
            <a:stretch/>
          </p:blipFill>
          <p:spPr>
            <a:xfrm>
              <a:off x="9534600" y="2263680"/>
              <a:ext cx="1188360" cy="1306080"/>
            </a:xfrm>
            <a:prstGeom prst="rect">
              <a:avLst/>
            </a:prstGeom>
            <a:ln>
              <a:noFill/>
            </a:ln>
          </p:spPr>
        </p:pic>
        <p:pic>
          <p:nvPicPr>
            <p:cNvPr id="120" name="Resim 18" descr=""/>
            <p:cNvPicPr/>
            <p:nvPr/>
          </p:nvPicPr>
          <p:blipFill>
            <a:blip r:embed="rId5"/>
            <a:stretch/>
          </p:blipFill>
          <p:spPr>
            <a:xfrm>
              <a:off x="8725320" y="3570120"/>
              <a:ext cx="1188360" cy="1306080"/>
            </a:xfrm>
            <a:prstGeom prst="rect">
              <a:avLst/>
            </a:prstGeom>
            <a:ln>
              <a:noFill/>
            </a:ln>
          </p:spPr>
        </p:pic>
      </p:grpSp>
      <p:sp>
        <p:nvSpPr>
          <p:cNvPr id="121" name="CustomShape 9"/>
          <p:cNvSpPr/>
          <p:nvPr/>
        </p:nvSpPr>
        <p:spPr>
          <a:xfrm flipV="1">
            <a:off x="438840" y="2157840"/>
            <a:ext cx="103680" cy="97200"/>
          </a:xfrm>
          <a:prstGeom prst="rect">
            <a:avLst/>
          </a:prstGeom>
          <a:solidFill>
            <a:srgbClr val="ffffff"/>
          </a:solidFill>
          <a:ln w="12600">
            <a:solidFill>
              <a:srgbClr val="43729d"/>
            </a:solidFill>
            <a:miter/>
          </a:ln>
        </p:spPr>
        <p:style>
          <a:lnRef idx="0"/>
          <a:fillRef idx="0"/>
          <a:effectRef idx="0"/>
          <a:fontRef idx="minor"/>
        </p:style>
      </p:sp>
      <p:sp>
        <p:nvSpPr>
          <p:cNvPr id="122" name="CustomShape 10"/>
          <p:cNvSpPr/>
          <p:nvPr/>
        </p:nvSpPr>
        <p:spPr>
          <a:xfrm flipV="1">
            <a:off x="438840" y="3426120"/>
            <a:ext cx="103680" cy="97200"/>
          </a:xfrm>
          <a:prstGeom prst="rect">
            <a:avLst/>
          </a:prstGeom>
          <a:solidFill>
            <a:srgbClr val="ffffff"/>
          </a:solidFill>
          <a:ln w="12600">
            <a:solidFill>
              <a:srgbClr val="43729d"/>
            </a:solidFill>
            <a:miter/>
          </a:ln>
        </p:spPr>
        <p:style>
          <a:lnRef idx="0"/>
          <a:fillRef idx="0"/>
          <a:effectRef idx="0"/>
          <a:fontRef idx="minor"/>
        </p:style>
      </p:sp>
      <p:sp>
        <p:nvSpPr>
          <p:cNvPr id="123" name="CustomShape 11"/>
          <p:cNvSpPr/>
          <p:nvPr/>
        </p:nvSpPr>
        <p:spPr>
          <a:xfrm flipV="1">
            <a:off x="438840" y="4426200"/>
            <a:ext cx="103680" cy="97200"/>
          </a:xfrm>
          <a:prstGeom prst="rect">
            <a:avLst/>
          </a:prstGeom>
          <a:solidFill>
            <a:srgbClr val="ffffff"/>
          </a:solidFill>
          <a:ln w="12600">
            <a:solidFill>
              <a:srgbClr val="43729d"/>
            </a:solidFill>
            <a:miter/>
          </a:ln>
        </p:spPr>
        <p:style>
          <a:lnRef idx="0"/>
          <a:fillRef idx="0"/>
          <a:effectRef idx="0"/>
          <a:fontRef idx="minor"/>
        </p:style>
      </p:sp>
      <p:sp>
        <p:nvSpPr>
          <p:cNvPr id="124" name="CustomShape 12"/>
          <p:cNvSpPr/>
          <p:nvPr/>
        </p:nvSpPr>
        <p:spPr>
          <a:xfrm flipV="1">
            <a:off x="438840" y="5392440"/>
            <a:ext cx="103680" cy="97200"/>
          </a:xfrm>
          <a:prstGeom prst="rect">
            <a:avLst/>
          </a:prstGeom>
          <a:solidFill>
            <a:srgbClr val="ffffff"/>
          </a:solidFill>
          <a:ln w="12600">
            <a:solidFill>
              <a:srgbClr val="43729d"/>
            </a:solidFill>
            <a:miter/>
          </a:ln>
        </p:spPr>
        <p:style>
          <a:lnRef idx="0"/>
          <a:fillRef idx="0"/>
          <a:effectRef idx="0"/>
          <a:fontRef idx="minor"/>
        </p:style>
      </p:sp>
    </p:spTree>
  </p:cSld>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3" presetSubtype="10">
                                  <p:stCondLst>
                                    <p:cond delay="0"/>
                                  </p:stCondLst>
                                  <p:childTnLst>
                                    <p:set>
                                      <p:cBhvr>
                                        <p:cTn id="12" dur="1" fill="hold">
                                          <p:stCondLst>
                                            <p:cond delay="0"/>
                                          </p:stCondLst>
                                        </p:cTn>
                                        <p:tgtEl>
                                          <p:spTgt spid="117"/>
                                        </p:tgtEl>
                                        <p:attrNameLst>
                                          <p:attrName>style.visibility</p:attrName>
                                        </p:attrNameLst>
                                      </p:cBhvr>
                                      <p:to>
                                        <p:strVal val="visible"/>
                                      </p:to>
                                    </p:set>
                                    <p:animEffect filter="blinds(horizontal)" transition="in">
                                      <p:cBhvr additive="repl">
                                        <p:cTn id="13" dur="5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nodeType="clickEffect" fill="hold" presetClass="entr" presetID="3" presetSubtype="10">
                                  <p:stCondLst>
                                    <p:cond delay="0"/>
                                  </p:stCondLst>
                                  <p:childTnLst>
                                    <p:set>
                                      <p:cBhvr>
                                        <p:cTn id="17" dur="1" fill="hold">
                                          <p:stCondLst>
                                            <p:cond delay="0"/>
                                          </p:stCondLst>
                                        </p:cTn>
                                        <p:tgtEl>
                                          <p:spTgt spid="114"/>
                                        </p:tgtEl>
                                        <p:attrNameLst>
                                          <p:attrName>style.visibility</p:attrName>
                                        </p:attrNameLst>
                                      </p:cBhvr>
                                      <p:to>
                                        <p:strVal val="visible"/>
                                      </p:to>
                                    </p:set>
                                    <p:animEffect filter="blinds(horizontal)" transition="in">
                                      <p:cBhvr additive="repl">
                                        <p:cTn id="18" dur="500"/>
                                        <p:tgtEl>
                                          <p:spTgt spid="11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5" name="Resim 3" descr=""/>
          <p:cNvPicPr/>
          <p:nvPr/>
        </p:nvPicPr>
        <p:blipFill>
          <a:blip r:embed="rId1"/>
          <a:stretch/>
        </p:blipFill>
        <p:spPr>
          <a:xfrm>
            <a:off x="0" y="-1550160"/>
            <a:ext cx="12191760" cy="5291280"/>
          </a:xfrm>
          <a:prstGeom prst="rect">
            <a:avLst/>
          </a:prstGeom>
          <a:ln>
            <a:noFill/>
          </a:ln>
        </p:spPr>
      </p:pic>
      <p:sp>
        <p:nvSpPr>
          <p:cNvPr id="126"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27"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AWS Global</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Altyapısı</a:t>
            </a:r>
            <a:endParaRPr b="0" lang="en-US" sz="3200" spc="-1" strike="noStrike">
              <a:latin typeface="Arial"/>
            </a:endParaRPr>
          </a:p>
        </p:txBody>
      </p:sp>
      <p:pic>
        <p:nvPicPr>
          <p:cNvPr id="128" name="Resim 12" descr=""/>
          <p:cNvPicPr/>
          <p:nvPr/>
        </p:nvPicPr>
        <p:blipFill>
          <a:blip r:embed="rId2"/>
          <a:stretch/>
        </p:blipFill>
        <p:spPr>
          <a:xfrm>
            <a:off x="335520" y="346320"/>
            <a:ext cx="806760" cy="806760"/>
          </a:xfrm>
          <a:prstGeom prst="rect">
            <a:avLst/>
          </a:prstGeom>
          <a:ln>
            <a:noFill/>
          </a:ln>
        </p:spPr>
      </p:pic>
      <p:sp>
        <p:nvSpPr>
          <p:cNvPr id="129"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130" name="CustomShape 4"/>
          <p:cNvSpPr/>
          <p:nvPr/>
        </p:nvSpPr>
        <p:spPr>
          <a:xfrm>
            <a:off x="1744200" y="1982160"/>
            <a:ext cx="8703000" cy="2070360"/>
          </a:xfrm>
          <a:prstGeom prst="roundRect">
            <a:avLst>
              <a:gd name="adj" fmla="val 16667"/>
            </a:avLst>
          </a:prstGeom>
          <a:noFill/>
          <a:ln w="25560">
            <a:solidFill>
              <a:srgbClr val="ed7d31"/>
            </a:solidFill>
            <a:round/>
          </a:ln>
        </p:spPr>
        <p:style>
          <a:lnRef idx="0"/>
          <a:fillRef idx="0"/>
          <a:effectRef idx="0"/>
          <a:fontRef idx="minor"/>
        </p:style>
      </p:sp>
      <p:sp>
        <p:nvSpPr>
          <p:cNvPr id="131" name="CustomShape 5"/>
          <p:cNvSpPr/>
          <p:nvPr/>
        </p:nvSpPr>
        <p:spPr>
          <a:xfrm>
            <a:off x="5148000" y="1820880"/>
            <a:ext cx="2102400" cy="394200"/>
          </a:xfrm>
          <a:prstGeom prst="rect">
            <a:avLst/>
          </a:prstGeom>
          <a:solidFill>
            <a:srgbClr val="ffffff"/>
          </a:solidFill>
          <a:ln>
            <a:noFill/>
          </a:ln>
        </p:spPr>
        <p:style>
          <a:lnRef idx="0"/>
          <a:fillRef idx="0"/>
          <a:effectRef idx="0"/>
          <a:fontRef idx="minor"/>
        </p:style>
        <p:txBody>
          <a:bodyPr wrap="none" lIns="90000" rIns="90000" tIns="45000" bIns="45000"/>
          <a:p>
            <a:pPr algn="ctr">
              <a:lnSpc>
                <a:spcPct val="100000"/>
              </a:lnSpc>
            </a:pPr>
            <a:r>
              <a:rPr b="0" lang="en-US" sz="2000" spc="-1" strike="noStrike">
                <a:solidFill>
                  <a:srgbClr val="ed7d31"/>
                </a:solidFill>
                <a:latin typeface="Antipasto Pro"/>
                <a:ea typeface="Antipasto Pro"/>
              </a:rPr>
              <a:t>AWS Region</a:t>
            </a:r>
            <a:endParaRPr b="0" lang="en-US" sz="2000" spc="-1" strike="noStrike">
              <a:latin typeface="Arial"/>
            </a:endParaRPr>
          </a:p>
        </p:txBody>
      </p:sp>
      <p:grpSp>
        <p:nvGrpSpPr>
          <p:cNvPr id="132" name="Group 6"/>
          <p:cNvGrpSpPr/>
          <p:nvPr/>
        </p:nvGrpSpPr>
        <p:grpSpPr>
          <a:xfrm>
            <a:off x="2153520" y="2208600"/>
            <a:ext cx="3721320" cy="1898640"/>
            <a:chOff x="2153520" y="2208600"/>
            <a:chExt cx="3721320" cy="1898640"/>
          </a:xfrm>
        </p:grpSpPr>
        <p:pic>
          <p:nvPicPr>
            <p:cNvPr id="133" name="Resim 50" descr=""/>
            <p:cNvPicPr/>
            <p:nvPr/>
          </p:nvPicPr>
          <p:blipFill>
            <a:blip r:embed="rId3"/>
            <a:stretch/>
          </p:blipFill>
          <p:spPr>
            <a:xfrm>
              <a:off x="2474280" y="2344680"/>
              <a:ext cx="1307160" cy="1306080"/>
            </a:xfrm>
            <a:prstGeom prst="rect">
              <a:avLst/>
            </a:prstGeom>
            <a:ln>
              <a:noFill/>
            </a:ln>
          </p:spPr>
        </p:pic>
        <p:sp>
          <p:nvSpPr>
            <p:cNvPr id="134" name="CustomShape 7"/>
            <p:cNvSpPr/>
            <p:nvPr/>
          </p:nvSpPr>
          <p:spPr>
            <a:xfrm>
              <a:off x="2153520" y="2208600"/>
              <a:ext cx="3721320" cy="15696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pic>
          <p:nvPicPr>
            <p:cNvPr id="135" name="Resim 52" descr=""/>
            <p:cNvPicPr/>
            <p:nvPr/>
          </p:nvPicPr>
          <p:blipFill>
            <a:blip r:embed="rId4"/>
            <a:stretch/>
          </p:blipFill>
          <p:spPr>
            <a:xfrm>
              <a:off x="4261320" y="2334960"/>
              <a:ext cx="1307160" cy="1306080"/>
            </a:xfrm>
            <a:prstGeom prst="rect">
              <a:avLst/>
            </a:prstGeom>
            <a:ln>
              <a:noFill/>
            </a:ln>
          </p:spPr>
        </p:pic>
        <p:sp>
          <p:nvSpPr>
            <p:cNvPr id="136" name="CustomShape 8"/>
            <p:cNvSpPr/>
            <p:nvPr/>
          </p:nvSpPr>
          <p:spPr>
            <a:xfrm>
              <a:off x="2893680" y="3789720"/>
              <a:ext cx="2064240" cy="317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ntipasto Pro"/>
                  <a:ea typeface="Antipasto Pro"/>
                </a:rPr>
                <a:t>Availability Zone A</a:t>
              </a:r>
              <a:endParaRPr b="0" lang="en-US" sz="1200" spc="-1" strike="noStrike">
                <a:latin typeface="Arial"/>
              </a:endParaRPr>
            </a:p>
          </p:txBody>
        </p:sp>
      </p:grpSp>
      <p:grpSp>
        <p:nvGrpSpPr>
          <p:cNvPr id="137" name="Group 9"/>
          <p:cNvGrpSpPr/>
          <p:nvPr/>
        </p:nvGrpSpPr>
        <p:grpSpPr>
          <a:xfrm>
            <a:off x="6176880" y="2215440"/>
            <a:ext cx="3721320" cy="1891800"/>
            <a:chOff x="6176880" y="2215440"/>
            <a:chExt cx="3721320" cy="1891800"/>
          </a:xfrm>
        </p:grpSpPr>
        <p:pic>
          <p:nvPicPr>
            <p:cNvPr id="138" name="Resim 54" descr=""/>
            <p:cNvPicPr/>
            <p:nvPr/>
          </p:nvPicPr>
          <p:blipFill>
            <a:blip r:embed="rId5"/>
            <a:stretch/>
          </p:blipFill>
          <p:spPr>
            <a:xfrm>
              <a:off x="6497640" y="2351520"/>
              <a:ext cx="1307160" cy="1306080"/>
            </a:xfrm>
            <a:prstGeom prst="rect">
              <a:avLst/>
            </a:prstGeom>
            <a:ln>
              <a:noFill/>
            </a:ln>
          </p:spPr>
        </p:pic>
        <p:sp>
          <p:nvSpPr>
            <p:cNvPr id="139" name="CustomShape 10"/>
            <p:cNvSpPr/>
            <p:nvPr/>
          </p:nvSpPr>
          <p:spPr>
            <a:xfrm>
              <a:off x="6176880" y="2215440"/>
              <a:ext cx="3721320" cy="15696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pic>
          <p:nvPicPr>
            <p:cNvPr id="140" name="Resim 56" descr=""/>
            <p:cNvPicPr/>
            <p:nvPr/>
          </p:nvPicPr>
          <p:blipFill>
            <a:blip r:embed="rId6"/>
            <a:stretch/>
          </p:blipFill>
          <p:spPr>
            <a:xfrm>
              <a:off x="8284680" y="2341800"/>
              <a:ext cx="1307160" cy="1306080"/>
            </a:xfrm>
            <a:prstGeom prst="rect">
              <a:avLst/>
            </a:prstGeom>
            <a:ln>
              <a:noFill/>
            </a:ln>
          </p:spPr>
        </p:pic>
        <p:sp>
          <p:nvSpPr>
            <p:cNvPr id="141" name="CustomShape 11"/>
            <p:cNvSpPr/>
            <p:nvPr/>
          </p:nvSpPr>
          <p:spPr>
            <a:xfrm>
              <a:off x="7142760" y="3789720"/>
              <a:ext cx="2064240" cy="317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200" spc="-1" strike="noStrike">
                  <a:solidFill>
                    <a:srgbClr val="000000"/>
                  </a:solidFill>
                  <a:latin typeface="Antipasto Pro"/>
                  <a:ea typeface="Antipasto Pro"/>
                </a:rPr>
                <a:t>Availability Zone B</a:t>
              </a:r>
              <a:endParaRPr b="0" lang="en-US" sz="1200" spc="-1" strike="noStrike">
                <a:latin typeface="Arial"/>
              </a:endParaRPr>
            </a:p>
          </p:txBody>
        </p:sp>
      </p:grpSp>
      <p:grpSp>
        <p:nvGrpSpPr>
          <p:cNvPr id="142" name="Group 12"/>
          <p:cNvGrpSpPr/>
          <p:nvPr/>
        </p:nvGrpSpPr>
        <p:grpSpPr>
          <a:xfrm>
            <a:off x="646200" y="4550760"/>
            <a:ext cx="11061360" cy="1736280"/>
            <a:chOff x="646200" y="4550760"/>
            <a:chExt cx="11061360" cy="1736280"/>
          </a:xfrm>
        </p:grpSpPr>
        <p:sp>
          <p:nvSpPr>
            <p:cNvPr id="143" name="CustomShape 13"/>
            <p:cNvSpPr/>
            <p:nvPr/>
          </p:nvSpPr>
          <p:spPr>
            <a:xfrm>
              <a:off x="646200" y="4550760"/>
              <a:ext cx="3904200" cy="173628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Her AWS Region en az 2 adet AZ barındırır. Felakat senaryoları için her AZ arasında yaklaşık olarak 100 KM uzaklık bulunmaktadır.</a:t>
              </a:r>
              <a:endParaRPr b="0" lang="en-US" sz="1800" spc="-1" strike="noStrike">
                <a:latin typeface="Arial"/>
              </a:endParaRPr>
            </a:p>
          </p:txBody>
        </p:sp>
        <p:sp>
          <p:nvSpPr>
            <p:cNvPr id="144" name="CustomShape 14"/>
            <p:cNvSpPr/>
            <p:nvPr/>
          </p:nvSpPr>
          <p:spPr>
            <a:xfrm>
              <a:off x="4997520" y="4628520"/>
              <a:ext cx="3020400" cy="11876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800" spc="-1" strike="noStrike">
                  <a:solidFill>
                    <a:srgbClr val="000000"/>
                  </a:solidFill>
                  <a:latin typeface="Raleway"/>
                  <a:ea typeface="Raleway"/>
                </a:rPr>
                <a:t>Güncel olarak toplamda 22 AWS Region bulunmaktadır. </a:t>
              </a:r>
              <a:endParaRPr b="0" lang="en-US" sz="1800" spc="-1" strike="noStrike">
                <a:latin typeface="Arial"/>
              </a:endParaRPr>
            </a:p>
            <a:p>
              <a:pPr>
                <a:lnSpc>
                  <a:spcPct val="100000"/>
                </a:lnSpc>
              </a:pPr>
              <a:endParaRPr b="0" lang="en-US" sz="1800" spc="-1" strike="noStrike">
                <a:latin typeface="Arial"/>
              </a:endParaRPr>
            </a:p>
          </p:txBody>
        </p:sp>
        <p:sp>
          <p:nvSpPr>
            <p:cNvPr id="145" name="CustomShape 15"/>
            <p:cNvSpPr/>
            <p:nvPr/>
          </p:nvSpPr>
          <p:spPr>
            <a:xfrm>
              <a:off x="8465040" y="4670640"/>
              <a:ext cx="3242520" cy="118764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Arial"/>
                <a:buChar char="•"/>
              </a:pPr>
              <a:r>
                <a:rPr b="0" lang="en-US" sz="1800" spc="-1" strike="noStrike">
                  <a:solidFill>
                    <a:srgbClr val="000000"/>
                  </a:solidFill>
                  <a:latin typeface="Raleway"/>
                  <a:ea typeface="Raleway"/>
                </a:rPr>
                <a:t>Regionlar arası iletişim AWS backbone Network altyapısı ile yapılmaktadır.</a:t>
              </a:r>
              <a:endParaRPr b="0" lang="en-US" sz="1800" spc="-1" strike="noStrike">
                <a:latin typeface="Arial"/>
              </a:endParaRPr>
            </a:p>
            <a:p>
              <a:pPr>
                <a:lnSpc>
                  <a:spcPct val="100000"/>
                </a:lnSpc>
              </a:pPr>
              <a:endParaRPr b="0" lang="en-US" sz="1800" spc="-1" strike="noStrike">
                <a:latin typeface="Arial"/>
              </a:endParaRPr>
            </a:p>
          </p:txBody>
        </p:sp>
      </p:grpSp>
    </p:spTree>
  </p:cSld>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3" presetSubtype="10">
                                  <p:stCondLst>
                                    <p:cond delay="0"/>
                                  </p:stCondLst>
                                  <p:childTnLst>
                                    <p:set>
                                      <p:cBhvr>
                                        <p:cTn id="24" dur="1" fill="hold">
                                          <p:stCondLst>
                                            <p:cond delay="0"/>
                                          </p:stCondLst>
                                        </p:cTn>
                                        <p:tgtEl>
                                          <p:spTgt spid="132"/>
                                        </p:tgtEl>
                                        <p:attrNameLst>
                                          <p:attrName>style.visibility</p:attrName>
                                        </p:attrNameLst>
                                      </p:cBhvr>
                                      <p:to>
                                        <p:strVal val="visible"/>
                                      </p:to>
                                    </p:set>
                                    <p:animEffect filter="blinds(horizontal)" transition="in">
                                      <p:cBhvr additive="repl">
                                        <p:cTn id="25" dur="500"/>
                                        <p:tgtEl>
                                          <p:spTgt spid="132"/>
                                        </p:tgtEl>
                                      </p:cBhvr>
                                    </p:animEffect>
                                  </p:childTnLst>
                                </p:cTn>
                              </p:par>
                            </p:childTnLst>
                          </p:cTn>
                        </p:par>
                      </p:childTnLst>
                    </p:cTn>
                  </p:par>
                  <p:par>
                    <p:cTn id="26" fill="hold">
                      <p:stCondLst>
                        <p:cond delay="indefinite"/>
                      </p:stCondLst>
                      <p:childTnLst>
                        <p:par>
                          <p:cTn id="27" fill="hold">
                            <p:stCondLst>
                              <p:cond delay="0"/>
                            </p:stCondLst>
                            <p:childTnLst>
                              <p:par>
                                <p:cTn id="28" nodeType="clickEffect" fill="hold" presetClass="entr" presetID="3" presetSubtype="10">
                                  <p:stCondLst>
                                    <p:cond delay="0"/>
                                  </p:stCondLst>
                                  <p:childTnLst>
                                    <p:set>
                                      <p:cBhvr>
                                        <p:cTn id="29" dur="1" fill="hold">
                                          <p:stCondLst>
                                            <p:cond delay="0"/>
                                          </p:stCondLst>
                                        </p:cTn>
                                        <p:tgtEl>
                                          <p:spTgt spid="137"/>
                                        </p:tgtEl>
                                        <p:attrNameLst>
                                          <p:attrName>style.visibility</p:attrName>
                                        </p:attrNameLst>
                                      </p:cBhvr>
                                      <p:to>
                                        <p:strVal val="visible"/>
                                      </p:to>
                                    </p:set>
                                    <p:animEffect filter="blinds(horizontal)" transition="in">
                                      <p:cBhvr additive="repl">
                                        <p:cTn id="30" dur="500"/>
                                        <p:tgtEl>
                                          <p:spTgt spid="13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Resim 3" descr=""/>
          <p:cNvPicPr/>
          <p:nvPr/>
        </p:nvPicPr>
        <p:blipFill>
          <a:blip r:embed="rId1"/>
          <a:stretch/>
        </p:blipFill>
        <p:spPr>
          <a:xfrm>
            <a:off x="0" y="0"/>
            <a:ext cx="12191760" cy="6857640"/>
          </a:xfrm>
          <a:prstGeom prst="rect">
            <a:avLst/>
          </a:prstGeom>
          <a:ln>
            <a:noFill/>
          </a:ln>
        </p:spPr>
      </p:pic>
      <p:sp>
        <p:nvSpPr>
          <p:cNvPr id="147"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48"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VPC</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Virtual Private Cloud</a:t>
            </a:r>
            <a:endParaRPr b="0" lang="en-US" sz="3200" spc="-1" strike="noStrike">
              <a:latin typeface="Arial"/>
            </a:endParaRPr>
          </a:p>
        </p:txBody>
      </p:sp>
      <p:pic>
        <p:nvPicPr>
          <p:cNvPr id="149" name="Resim 12" descr=""/>
          <p:cNvPicPr/>
          <p:nvPr/>
        </p:nvPicPr>
        <p:blipFill>
          <a:blip r:embed="rId2"/>
          <a:stretch/>
        </p:blipFill>
        <p:spPr>
          <a:xfrm>
            <a:off x="335520" y="346320"/>
            <a:ext cx="806760" cy="806760"/>
          </a:xfrm>
          <a:prstGeom prst="rect">
            <a:avLst/>
          </a:prstGeom>
          <a:ln>
            <a:noFill/>
          </a:ln>
        </p:spPr>
      </p:pic>
      <p:sp>
        <p:nvSpPr>
          <p:cNvPr id="150"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151" name="CustomShape 4"/>
          <p:cNvSpPr/>
          <p:nvPr/>
        </p:nvSpPr>
        <p:spPr>
          <a:xfrm>
            <a:off x="6489360" y="749880"/>
            <a:ext cx="4972680" cy="502812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AWS Cloud içinde hesabımıza ayrılmış özel network alanıdır.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İş yüklerimiz için izolasyon sağlar. (Dev – Test – Production)</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AWS içinde kullandığımız kaynaklarımız için özel güvenlik ayarları ve izinler oluşturabiliriz.</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IPv4 ve IPv6 adres aralıkları kullanılarak oluşturulabilir.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Kaynaklarımız için özel CIDR aralıkları oluşturmamıza olanak tanır.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Inbound ve outbound trafik için sıkı kurallar oluşturmamıza olanak tanır.</a:t>
            </a:r>
            <a:endParaRPr b="0" lang="en-US" sz="1800" spc="-1" strike="noStrike">
              <a:latin typeface="Arial"/>
            </a:endParaRPr>
          </a:p>
        </p:txBody>
      </p:sp>
      <p:sp>
        <p:nvSpPr>
          <p:cNvPr id="152"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153" name="CustomShape 6"/>
          <p:cNvSpPr/>
          <p:nvPr/>
        </p:nvSpPr>
        <p:spPr>
          <a:xfrm>
            <a:off x="4253400" y="3597480"/>
            <a:ext cx="1466640" cy="713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Amazon VPC</a:t>
            </a:r>
            <a:endParaRPr b="0" lang="en-US" sz="2400" spc="-1" strike="noStrike">
              <a:latin typeface="Arial"/>
            </a:endParaRPr>
          </a:p>
        </p:txBody>
      </p:sp>
      <p:pic>
        <p:nvPicPr>
          <p:cNvPr id="154" name="Picture 13" descr=""/>
          <p:cNvPicPr/>
          <p:nvPr/>
        </p:nvPicPr>
        <p:blipFill>
          <a:blip r:embed="rId3"/>
          <a:stretch/>
        </p:blipFill>
        <p:spPr>
          <a:xfrm>
            <a:off x="4435200" y="2741040"/>
            <a:ext cx="1071360" cy="69912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Resim 3" descr=""/>
          <p:cNvPicPr/>
          <p:nvPr/>
        </p:nvPicPr>
        <p:blipFill>
          <a:blip r:embed="rId1"/>
          <a:stretch/>
        </p:blipFill>
        <p:spPr>
          <a:xfrm>
            <a:off x="0" y="-1550160"/>
            <a:ext cx="12191760" cy="5291280"/>
          </a:xfrm>
          <a:prstGeom prst="rect">
            <a:avLst/>
          </a:prstGeom>
          <a:ln>
            <a:noFill/>
          </a:ln>
        </p:spPr>
      </p:pic>
      <p:sp>
        <p:nvSpPr>
          <p:cNvPr id="156"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57"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VPC</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Uygulama Kuralları</a:t>
            </a:r>
            <a:endParaRPr b="0" lang="en-US" sz="3200" spc="-1" strike="noStrike">
              <a:latin typeface="Arial"/>
            </a:endParaRPr>
          </a:p>
        </p:txBody>
      </p:sp>
      <p:pic>
        <p:nvPicPr>
          <p:cNvPr id="158" name="Resim 12" descr=""/>
          <p:cNvPicPr/>
          <p:nvPr/>
        </p:nvPicPr>
        <p:blipFill>
          <a:blip r:embed="rId2"/>
          <a:stretch/>
        </p:blipFill>
        <p:spPr>
          <a:xfrm>
            <a:off x="335520" y="346320"/>
            <a:ext cx="806760" cy="806760"/>
          </a:xfrm>
          <a:prstGeom prst="rect">
            <a:avLst/>
          </a:prstGeom>
          <a:ln>
            <a:noFill/>
          </a:ln>
        </p:spPr>
      </p:pic>
      <p:sp>
        <p:nvSpPr>
          <p:cNvPr id="159"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pic>
        <p:nvPicPr>
          <p:cNvPr id="160" name="Picture 4" descr=""/>
          <p:cNvPicPr/>
          <p:nvPr/>
        </p:nvPicPr>
        <p:blipFill>
          <a:blip r:embed="rId3"/>
          <a:stretch/>
        </p:blipFill>
        <p:spPr>
          <a:xfrm>
            <a:off x="3673440" y="2212560"/>
            <a:ext cx="1596600" cy="1596600"/>
          </a:xfrm>
          <a:prstGeom prst="rect">
            <a:avLst/>
          </a:prstGeom>
          <a:ln>
            <a:noFill/>
          </a:ln>
        </p:spPr>
      </p:pic>
      <p:pic>
        <p:nvPicPr>
          <p:cNvPr id="161" name="Picture 5" descr=""/>
          <p:cNvPicPr/>
          <p:nvPr/>
        </p:nvPicPr>
        <p:blipFill>
          <a:blip r:embed="rId4"/>
          <a:stretch/>
        </p:blipFill>
        <p:spPr>
          <a:xfrm>
            <a:off x="1684800" y="2487240"/>
            <a:ext cx="1362600" cy="889560"/>
          </a:xfrm>
          <a:prstGeom prst="rect">
            <a:avLst/>
          </a:prstGeom>
          <a:ln>
            <a:noFill/>
          </a:ln>
        </p:spPr>
      </p:pic>
      <p:sp>
        <p:nvSpPr>
          <p:cNvPr id="162" name="CustomShape 4"/>
          <p:cNvSpPr/>
          <p:nvPr/>
        </p:nvSpPr>
        <p:spPr>
          <a:xfrm>
            <a:off x="3259800" y="3053160"/>
            <a:ext cx="345600" cy="360"/>
          </a:xfrm>
          <a:custGeom>
            <a:avLst/>
            <a:gdLst/>
            <a:ahLst/>
            <a:rect l="l" t="t" r="r" b="b"/>
            <a:pathLst>
              <a:path w="21600" h="21600">
                <a:moveTo>
                  <a:pt x="0" y="0"/>
                </a:moveTo>
                <a:lnTo>
                  <a:pt x="21600" y="21600"/>
                </a:lnTo>
              </a:path>
            </a:pathLst>
          </a:custGeom>
          <a:noFill/>
          <a:ln w="76320">
            <a:solidFill>
              <a:srgbClr val="3b3838"/>
            </a:solidFill>
            <a:round/>
            <a:tailEnd len="med" type="triangle" w="med"/>
          </a:ln>
        </p:spPr>
        <p:style>
          <a:lnRef idx="0"/>
          <a:fillRef idx="0"/>
          <a:effectRef idx="0"/>
          <a:fontRef idx="minor"/>
        </p:style>
      </p:sp>
      <p:sp>
        <p:nvSpPr>
          <p:cNvPr id="163" name="CustomShape 5"/>
          <p:cNvSpPr/>
          <p:nvPr/>
        </p:nvSpPr>
        <p:spPr>
          <a:xfrm>
            <a:off x="1370160" y="1961640"/>
            <a:ext cx="3996000" cy="2100600"/>
          </a:xfrm>
          <a:prstGeom prst="rect">
            <a:avLst/>
          </a:prstGeom>
          <a:noFill/>
          <a:ln w="25560">
            <a:solidFill>
              <a:srgbClr val="767171"/>
            </a:solidFill>
            <a:round/>
          </a:ln>
        </p:spPr>
        <p:style>
          <a:lnRef idx="0"/>
          <a:fillRef idx="0"/>
          <a:effectRef idx="0"/>
          <a:fontRef idx="minor"/>
        </p:style>
      </p:sp>
      <p:sp>
        <p:nvSpPr>
          <p:cNvPr id="164" name="CustomShape 6"/>
          <p:cNvSpPr/>
          <p:nvPr/>
        </p:nvSpPr>
        <p:spPr>
          <a:xfrm>
            <a:off x="6529680" y="1960920"/>
            <a:ext cx="4068720" cy="2100600"/>
          </a:xfrm>
          <a:prstGeom prst="rect">
            <a:avLst/>
          </a:prstGeom>
          <a:noFill/>
          <a:ln w="25560">
            <a:solidFill>
              <a:srgbClr val="767171"/>
            </a:solidFill>
            <a:round/>
          </a:ln>
        </p:spPr>
        <p:style>
          <a:lnRef idx="0"/>
          <a:fillRef idx="0"/>
          <a:effectRef idx="0"/>
          <a:fontRef idx="minor"/>
        </p:style>
      </p:sp>
      <p:sp>
        <p:nvSpPr>
          <p:cNvPr id="165" name="CustomShape 7"/>
          <p:cNvSpPr/>
          <p:nvPr/>
        </p:nvSpPr>
        <p:spPr>
          <a:xfrm>
            <a:off x="6971040" y="2226960"/>
            <a:ext cx="3245760" cy="44136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166" name="CustomShape 8"/>
          <p:cNvSpPr/>
          <p:nvPr/>
        </p:nvSpPr>
        <p:spPr>
          <a:xfrm>
            <a:off x="6971040" y="2813400"/>
            <a:ext cx="3245760" cy="44172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167" name="CustomShape 9"/>
          <p:cNvSpPr/>
          <p:nvPr/>
        </p:nvSpPr>
        <p:spPr>
          <a:xfrm>
            <a:off x="6971040" y="3397680"/>
            <a:ext cx="3245760" cy="44172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168" name="CustomShape 10"/>
          <p:cNvSpPr/>
          <p:nvPr/>
        </p:nvSpPr>
        <p:spPr>
          <a:xfrm>
            <a:off x="7458840" y="2301120"/>
            <a:ext cx="2269800" cy="2282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ntipasto Pro"/>
                <a:ea typeface="Antipasto Pro"/>
              </a:rPr>
              <a:t>Availability Zone A</a:t>
            </a:r>
            <a:endParaRPr b="0" lang="en-US" sz="1600" spc="-1" strike="noStrike">
              <a:latin typeface="Arial"/>
            </a:endParaRPr>
          </a:p>
        </p:txBody>
      </p:sp>
      <p:sp>
        <p:nvSpPr>
          <p:cNvPr id="169" name="CustomShape 11"/>
          <p:cNvSpPr/>
          <p:nvPr/>
        </p:nvSpPr>
        <p:spPr>
          <a:xfrm>
            <a:off x="7458840" y="2895480"/>
            <a:ext cx="2269800" cy="228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ntipasto Pro"/>
                <a:ea typeface="Antipasto Pro"/>
              </a:rPr>
              <a:t>Availability Zone B</a:t>
            </a:r>
            <a:endParaRPr b="0" lang="en-US" sz="1600" spc="-1" strike="noStrike">
              <a:latin typeface="Arial"/>
            </a:endParaRPr>
          </a:p>
        </p:txBody>
      </p:sp>
      <p:sp>
        <p:nvSpPr>
          <p:cNvPr id="170" name="CustomShape 12"/>
          <p:cNvSpPr/>
          <p:nvPr/>
        </p:nvSpPr>
        <p:spPr>
          <a:xfrm>
            <a:off x="7458840" y="3499560"/>
            <a:ext cx="2269800" cy="2286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Antipasto Pro"/>
                <a:ea typeface="Antipasto Pro"/>
              </a:rPr>
              <a:t>Availability Zone C</a:t>
            </a:r>
            <a:endParaRPr b="0" lang="en-US" sz="1600" spc="-1" strike="noStrike">
              <a:latin typeface="Arial"/>
            </a:endParaRPr>
          </a:p>
        </p:txBody>
      </p:sp>
      <p:pic>
        <p:nvPicPr>
          <p:cNvPr id="171" name="Picture 5" descr=""/>
          <p:cNvPicPr/>
          <p:nvPr/>
        </p:nvPicPr>
        <p:blipFill>
          <a:blip r:embed="rId5"/>
          <a:stretch/>
        </p:blipFill>
        <p:spPr>
          <a:xfrm>
            <a:off x="6367320" y="1832040"/>
            <a:ext cx="431640" cy="281520"/>
          </a:xfrm>
          <a:prstGeom prst="rect">
            <a:avLst/>
          </a:prstGeom>
          <a:ln>
            <a:noFill/>
          </a:ln>
        </p:spPr>
      </p:pic>
      <p:sp>
        <p:nvSpPr>
          <p:cNvPr id="172" name="CustomShape 13"/>
          <p:cNvSpPr/>
          <p:nvPr/>
        </p:nvSpPr>
        <p:spPr>
          <a:xfrm>
            <a:off x="1370160" y="4326480"/>
            <a:ext cx="3996000" cy="2275920"/>
          </a:xfrm>
          <a:prstGeom prst="rect">
            <a:avLst/>
          </a:prstGeom>
          <a:noFill/>
          <a:ln>
            <a:noFill/>
          </a:ln>
        </p:spPr>
        <p:style>
          <a:lnRef idx="0"/>
          <a:fillRef idx="0"/>
          <a:effectRef idx="0"/>
          <a:fontRef idx="minor"/>
        </p:style>
        <p:txBody>
          <a:bodyPr lIns="90000" rIns="90000" tIns="45000" bIns="45000"/>
          <a:p>
            <a:pPr algn="just">
              <a:lnSpc>
                <a:spcPct val="150000"/>
              </a:lnSpc>
              <a:spcAft>
                <a:spcPts val="1009"/>
              </a:spcAft>
            </a:pPr>
            <a:r>
              <a:rPr b="0" lang="en-US" sz="1800" spc="-1" strike="noStrike">
                <a:solidFill>
                  <a:srgbClr val="000000"/>
                </a:solidFill>
                <a:latin typeface="Raleway"/>
                <a:ea typeface="Raleway"/>
              </a:rPr>
              <a:t>Her VPC sadece 1 adet AWS Region içine deploy edilebilmektedir. Tüm Regionlar içinde istenildiği kadar VPC oluşturulabilmektedir. </a:t>
            </a:r>
            <a:endParaRPr b="0" lang="en-US" sz="1800" spc="-1" strike="noStrike">
              <a:latin typeface="Arial"/>
            </a:endParaRPr>
          </a:p>
          <a:p>
            <a:pPr algn="just">
              <a:lnSpc>
                <a:spcPct val="150000"/>
              </a:lnSpc>
            </a:pPr>
            <a:endParaRPr b="0" lang="en-US" sz="1800" spc="-1" strike="noStrike">
              <a:latin typeface="Arial"/>
            </a:endParaRPr>
          </a:p>
        </p:txBody>
      </p:sp>
      <p:sp>
        <p:nvSpPr>
          <p:cNvPr id="173" name="CustomShape 14"/>
          <p:cNvSpPr/>
          <p:nvPr/>
        </p:nvSpPr>
        <p:spPr>
          <a:xfrm>
            <a:off x="6529680" y="4326480"/>
            <a:ext cx="4212360" cy="1736280"/>
          </a:xfrm>
          <a:prstGeom prst="rect">
            <a:avLst/>
          </a:prstGeom>
          <a:noFill/>
          <a:ln>
            <a:noFill/>
          </a:ln>
        </p:spPr>
        <p:style>
          <a:lnRef idx="0"/>
          <a:fillRef idx="0"/>
          <a:effectRef idx="0"/>
          <a:fontRef idx="minor"/>
        </p:style>
        <p:txBody>
          <a:bodyPr lIns="90000" rIns="90000" tIns="45000" bIns="45000"/>
          <a:p>
            <a:pPr algn="just">
              <a:lnSpc>
                <a:spcPct val="150000"/>
              </a:lnSpc>
            </a:pPr>
            <a:r>
              <a:rPr b="0" lang="en-US" sz="1800" spc="-1" strike="noStrike">
                <a:solidFill>
                  <a:srgbClr val="000000"/>
                </a:solidFill>
                <a:latin typeface="Raleway"/>
                <a:ea typeface="Raleway"/>
              </a:rPr>
              <a:t>VPC içindeki kaynaklar için o region içinde bulunan herhangi bir Avalability Zone kullanılabilir.</a:t>
            </a:r>
            <a:endParaRPr b="0" lang="en-US" sz="1800" spc="-1" strike="noStrike">
              <a:latin typeface="Arial"/>
            </a:endParaRPr>
          </a:p>
          <a:p>
            <a:pPr algn="just">
              <a:lnSpc>
                <a:spcPct val="150000"/>
              </a:lnSpc>
            </a:pPr>
            <a:endParaRPr b="0" lang="en-US" sz="1800" spc="-1" strike="noStrike">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Resim 3" descr=""/>
          <p:cNvPicPr/>
          <p:nvPr/>
        </p:nvPicPr>
        <p:blipFill>
          <a:blip r:embed="rId1"/>
          <a:stretch/>
        </p:blipFill>
        <p:spPr>
          <a:xfrm>
            <a:off x="0" y="0"/>
            <a:ext cx="12191760" cy="6857640"/>
          </a:xfrm>
          <a:prstGeom prst="rect">
            <a:avLst/>
          </a:prstGeom>
          <a:ln>
            <a:noFill/>
          </a:ln>
        </p:spPr>
      </p:pic>
      <p:sp>
        <p:nvSpPr>
          <p:cNvPr id="175"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76" name="CustomShape 2"/>
          <p:cNvSpPr/>
          <p:nvPr/>
        </p:nvSpPr>
        <p:spPr>
          <a:xfrm>
            <a:off x="1528920" y="211320"/>
            <a:ext cx="42307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VPC</a:t>
            </a:r>
            <a:r>
              <a:rPr b="0" lang="en-US" sz="3200" spc="-1" strike="noStrike">
                <a:solidFill>
                  <a:srgbClr val="ffffff"/>
                </a:solidFill>
                <a:latin typeface="Antipasto Pro"/>
                <a:ea typeface="Antipasto Pro"/>
              </a:rPr>
              <a:t> ve IP</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Adresleme</a:t>
            </a:r>
            <a:endParaRPr b="0" lang="en-US" sz="3200" spc="-1" strike="noStrike">
              <a:latin typeface="Arial"/>
            </a:endParaRPr>
          </a:p>
        </p:txBody>
      </p:sp>
      <p:pic>
        <p:nvPicPr>
          <p:cNvPr id="177" name="Resim 12" descr=""/>
          <p:cNvPicPr/>
          <p:nvPr/>
        </p:nvPicPr>
        <p:blipFill>
          <a:blip r:embed="rId2"/>
          <a:stretch/>
        </p:blipFill>
        <p:spPr>
          <a:xfrm>
            <a:off x="335520" y="346320"/>
            <a:ext cx="806760" cy="806760"/>
          </a:xfrm>
          <a:prstGeom prst="rect">
            <a:avLst/>
          </a:prstGeom>
          <a:ln>
            <a:noFill/>
          </a:ln>
        </p:spPr>
      </p:pic>
      <p:sp>
        <p:nvSpPr>
          <p:cNvPr id="178" name="CustomShape 3"/>
          <p:cNvSpPr/>
          <p:nvPr/>
        </p:nvSpPr>
        <p:spPr>
          <a:xfrm>
            <a:off x="3954600" y="-88920"/>
            <a:ext cx="8237160" cy="6946560"/>
          </a:xfrm>
          <a:prstGeom prst="rect">
            <a:avLst/>
          </a:prstGeom>
          <a:solidFill>
            <a:srgbClr val="ffffff"/>
          </a:solidFill>
          <a:ln w="12600">
            <a:noFill/>
          </a:ln>
        </p:spPr>
        <p:style>
          <a:lnRef idx="0"/>
          <a:fillRef idx="0"/>
          <a:effectRef idx="0"/>
          <a:fontRef idx="minor"/>
        </p:style>
      </p:sp>
      <p:sp>
        <p:nvSpPr>
          <p:cNvPr id="179" name="CustomShape 4"/>
          <p:cNvSpPr/>
          <p:nvPr/>
        </p:nvSpPr>
        <p:spPr>
          <a:xfrm>
            <a:off x="4666320" y="346320"/>
            <a:ext cx="7130880" cy="449748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Her oluşturulan VPC özel bir IP adres aralığı içerecek şekilde tanımlanır.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Bu aralıklar AWS kaynaklarımızın oluşturulacağı özel alanlar için kullanılır.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Oluşturulan aralıklar CIDR ( Class Inter-Domain Routing ) notasyonunu kullanır.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VPC içindeki kaynaklarımızın iletişim kurması adına IPv4, IPv6 ya da iki protokol birlikte kullanılabilmektedir.</a:t>
            </a:r>
            <a:endParaRPr b="0" lang="en-US" sz="1800" spc="-1" strike="noStrike">
              <a:latin typeface="Arial"/>
            </a:endParaRPr>
          </a:p>
          <a:p>
            <a:pPr marL="216000" indent="-215640">
              <a:lnSpc>
                <a:spcPct val="150000"/>
              </a:lnSpc>
              <a:spcAft>
                <a:spcPts val="575"/>
              </a:spcAft>
              <a:buClr>
                <a:srgbClr val="000000"/>
              </a:buClr>
              <a:buSzPct val="45000"/>
              <a:buFont typeface="Wingdings" charset="2"/>
              <a:buChar char=""/>
            </a:pPr>
            <a:r>
              <a:rPr b="0" lang="en-US" sz="1800" spc="-1" strike="noStrike">
                <a:solidFill>
                  <a:srgbClr val="000000"/>
                </a:solidFill>
                <a:latin typeface="Raleway"/>
                <a:ea typeface="Raleway"/>
              </a:rPr>
              <a:t>Örnek Kullanım: 10.0.0.0/16 (10.0.0.0 ve 10.0.255.255 aralığındaki 65536 adet IP adresini bu VPC içine tanımlamış oluyoruz.)</a:t>
            </a:r>
            <a:endParaRPr b="0" lang="en-US" sz="1800" spc="-1" strike="noStrike">
              <a:latin typeface="Arial"/>
            </a:endParaRPr>
          </a:p>
        </p:txBody>
      </p:sp>
      <p:sp>
        <p:nvSpPr>
          <p:cNvPr id="180" name="CustomShape 5"/>
          <p:cNvSpPr/>
          <p:nvPr/>
        </p:nvSpPr>
        <p:spPr>
          <a:xfrm>
            <a:off x="2001600" y="2203560"/>
            <a:ext cx="2495160" cy="2832480"/>
          </a:xfrm>
          <a:prstGeom prst="rect">
            <a:avLst/>
          </a:prstGeom>
          <a:solidFill>
            <a:srgbClr val="ffffff"/>
          </a:solidFill>
          <a:ln w="38160">
            <a:solidFill>
              <a:srgbClr val="d4711a"/>
            </a:solidFill>
            <a:miter/>
          </a:ln>
        </p:spPr>
        <p:style>
          <a:lnRef idx="0"/>
          <a:fillRef idx="0"/>
          <a:effectRef idx="0"/>
          <a:fontRef idx="minor"/>
        </p:style>
      </p:sp>
      <p:sp>
        <p:nvSpPr>
          <p:cNvPr id="181" name="CustomShape 6"/>
          <p:cNvSpPr/>
          <p:nvPr/>
        </p:nvSpPr>
        <p:spPr>
          <a:xfrm>
            <a:off x="2532240" y="3631680"/>
            <a:ext cx="1466640" cy="7135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Amazon VPC</a:t>
            </a:r>
            <a:endParaRPr b="0" lang="en-US" sz="2400" spc="-1" strike="noStrike">
              <a:latin typeface="Arial"/>
            </a:endParaRPr>
          </a:p>
        </p:txBody>
      </p:sp>
      <p:pic>
        <p:nvPicPr>
          <p:cNvPr id="182" name="Picture 13" descr=""/>
          <p:cNvPicPr/>
          <p:nvPr/>
        </p:nvPicPr>
        <p:blipFill>
          <a:blip r:embed="rId3"/>
          <a:stretch/>
        </p:blipFill>
        <p:spPr>
          <a:xfrm>
            <a:off x="2713680" y="2775240"/>
            <a:ext cx="1071360" cy="699120"/>
          </a:xfrm>
          <a:prstGeom prst="rect">
            <a:avLst/>
          </a:prstGeom>
          <a:ln>
            <a:noFill/>
          </a:ln>
        </p:spPr>
      </p:pic>
      <p:graphicFrame>
        <p:nvGraphicFramePr>
          <p:cNvPr id="183" name="Table 7"/>
          <p:cNvGraphicFramePr/>
          <p:nvPr/>
        </p:nvGraphicFramePr>
        <p:xfrm>
          <a:off x="7929360" y="5027760"/>
          <a:ext cx="3608280" cy="1257840"/>
        </p:xfrm>
        <a:graphic>
          <a:graphicData uri="http://schemas.openxmlformats.org/drawingml/2006/table">
            <a:tbl>
              <a:tblPr/>
              <a:tblGrid>
                <a:gridCol w="1804320"/>
                <a:gridCol w="1804320"/>
              </a:tblGrid>
              <a:tr h="210600">
                <a:tc>
                  <a:txBody>
                    <a:bodyPr/>
                    <a:p>
                      <a:pPr algn="ctr">
                        <a:lnSpc>
                          <a:spcPct val="100000"/>
                        </a:lnSpc>
                      </a:pPr>
                      <a:r>
                        <a:rPr b="1" lang="en-US" sz="1000" spc="-1" strike="noStrike">
                          <a:solidFill>
                            <a:srgbClr val="ffffff"/>
                          </a:solidFill>
                          <a:latin typeface="Ubuntu"/>
                          <a:ea typeface="Amazon Ember"/>
                        </a:rPr>
                        <a:t>CIDR</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c>
                  <a:txBody>
                    <a:bodyPr/>
                    <a:p>
                      <a:pPr algn="ctr">
                        <a:lnSpc>
                          <a:spcPct val="100000"/>
                        </a:lnSpc>
                      </a:pPr>
                      <a:r>
                        <a:rPr b="1" lang="en-US" sz="1000" spc="-1" strike="noStrike">
                          <a:solidFill>
                            <a:srgbClr val="ffffff"/>
                          </a:solidFill>
                          <a:latin typeface="Ubuntu"/>
                          <a:ea typeface="Amazon Ember"/>
                        </a:rPr>
                        <a:t>Toplam IP</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5a5a5"/>
                    </a:solidFill>
                  </a:tcPr>
                </a:tc>
              </a:tr>
              <a:tr h="257040">
                <a:tc>
                  <a:txBody>
                    <a:bodyPr/>
                    <a:p>
                      <a:pPr algn="ctr">
                        <a:lnSpc>
                          <a:spcPct val="100000"/>
                        </a:lnSpc>
                      </a:pPr>
                      <a:r>
                        <a:rPr b="0" lang="en-US" sz="1000" spc="-1" strike="noStrike">
                          <a:solidFill>
                            <a:srgbClr val="000000"/>
                          </a:solidFill>
                          <a:latin typeface="Ubuntu"/>
                          <a:ea typeface="Amazon Ember"/>
                        </a:rPr>
                        <a:t>/16</a:t>
                      </a:r>
                      <a:endParaRPr b="0" lang="en-US" sz="1000" spc="-1" strike="noStrike">
                        <a:latin typeface="Arial"/>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0e0e0"/>
                    </a:solidFill>
                  </a:tcPr>
                </a:tc>
                <a:tc>
                  <a:txBody>
                    <a:bodyPr/>
                    <a:p>
                      <a:pPr algn="ctr">
                        <a:lnSpc>
                          <a:spcPct val="100000"/>
                        </a:lnSpc>
                      </a:pPr>
                      <a:r>
                        <a:rPr b="0" lang="en-US" sz="1000" spc="-1" strike="noStrike">
                          <a:solidFill>
                            <a:srgbClr val="000000"/>
                          </a:solidFill>
                          <a:latin typeface="Ubuntu"/>
                          <a:ea typeface="Amazon Ember"/>
                        </a:rPr>
                        <a:t>65536</a:t>
                      </a:r>
                      <a:endParaRPr b="0" lang="en-US" sz="1000" spc="-1" strike="noStrike">
                        <a:latin typeface="Arial"/>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0e0e0"/>
                    </a:solidFill>
                  </a:tcPr>
                </a:tc>
              </a:tr>
              <a:tr h="248760">
                <a:tc>
                  <a:txBody>
                    <a:bodyPr/>
                    <a:p>
                      <a:pPr algn="ctr">
                        <a:lnSpc>
                          <a:spcPct val="100000"/>
                        </a:lnSpc>
                      </a:pPr>
                      <a:r>
                        <a:rPr b="0" lang="en-US" sz="1000" spc="-1" strike="noStrike">
                          <a:solidFill>
                            <a:srgbClr val="000000"/>
                          </a:solidFill>
                          <a:latin typeface="Ubuntu"/>
                          <a:ea typeface="Amazon Ember"/>
                        </a:rPr>
                        <a:t>/20</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a:p>
                      <a:pPr algn="ctr">
                        <a:lnSpc>
                          <a:spcPct val="100000"/>
                        </a:lnSpc>
                      </a:pPr>
                      <a:r>
                        <a:rPr b="0" lang="en-US" sz="1000" spc="-1" strike="noStrike">
                          <a:solidFill>
                            <a:srgbClr val="000000"/>
                          </a:solidFill>
                          <a:latin typeface="Ubuntu"/>
                          <a:ea typeface="Amazon Ember"/>
                        </a:rPr>
                        <a:t>4,096</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r h="216000">
                <a:tc>
                  <a:txBody>
                    <a:bodyPr/>
                    <a:p>
                      <a:pPr algn="ctr">
                        <a:lnSpc>
                          <a:spcPct val="100000"/>
                        </a:lnSpc>
                      </a:pPr>
                      <a:r>
                        <a:rPr b="0" lang="en-US" sz="1000" spc="-1" strike="noStrike">
                          <a:solidFill>
                            <a:srgbClr val="000000"/>
                          </a:solidFill>
                          <a:latin typeface="Ubuntu"/>
                          <a:ea typeface="Amazon Ember"/>
                        </a:rPr>
                        <a:t>/24</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c>
                  <a:txBody>
                    <a:bodyPr/>
                    <a:p>
                      <a:pPr algn="ctr">
                        <a:lnSpc>
                          <a:spcPct val="100000"/>
                        </a:lnSpc>
                      </a:pPr>
                      <a:r>
                        <a:rPr b="0" lang="en-US" sz="1000" spc="-1" strike="noStrike">
                          <a:solidFill>
                            <a:srgbClr val="000000"/>
                          </a:solidFill>
                          <a:latin typeface="Ubuntu"/>
                          <a:ea typeface="Amazon Ember"/>
                        </a:rPr>
                        <a:t>256</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0f0f0"/>
                    </a:solidFill>
                  </a:tcPr>
                </a:tc>
              </a:tr>
              <a:tr h="264240">
                <a:tc>
                  <a:txBody>
                    <a:bodyPr/>
                    <a:p>
                      <a:pPr algn="ctr">
                        <a:lnSpc>
                          <a:spcPct val="100000"/>
                        </a:lnSpc>
                      </a:pPr>
                      <a:r>
                        <a:rPr b="0" lang="en-US" sz="1000" spc="-1" strike="noStrike">
                          <a:solidFill>
                            <a:srgbClr val="000000"/>
                          </a:solidFill>
                          <a:latin typeface="Ubuntu"/>
                          <a:ea typeface="Amazon Ember"/>
                        </a:rPr>
                        <a:t>/32</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c>
                  <a:txBody>
                    <a:bodyPr/>
                    <a:p>
                      <a:pPr algn="ctr">
                        <a:lnSpc>
                          <a:spcPct val="100000"/>
                        </a:lnSpc>
                      </a:pPr>
                      <a:r>
                        <a:rPr b="0" lang="en-US" sz="1000" spc="-1" strike="noStrike">
                          <a:solidFill>
                            <a:srgbClr val="000000"/>
                          </a:solidFill>
                          <a:latin typeface="Ubuntu"/>
                          <a:ea typeface="Amazon Ember"/>
                        </a:rPr>
                        <a:t>1</a:t>
                      </a:r>
                      <a:endParaRPr b="0" lang="en-US" sz="10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e0e0"/>
                    </a:solidFill>
                  </a:tcPr>
                </a:tc>
              </a:tr>
            </a:tbl>
          </a:graphicData>
        </a:graphic>
      </p:graphicFrame>
      <p:grpSp>
        <p:nvGrpSpPr>
          <p:cNvPr id="184" name="Group 8"/>
          <p:cNvGrpSpPr/>
          <p:nvPr/>
        </p:nvGrpSpPr>
        <p:grpSpPr>
          <a:xfrm>
            <a:off x="4868640" y="5081760"/>
            <a:ext cx="2377440" cy="1197000"/>
            <a:chOff x="4868640" y="5081760"/>
            <a:chExt cx="2377440" cy="1197000"/>
          </a:xfrm>
        </p:grpSpPr>
        <p:sp>
          <p:nvSpPr>
            <p:cNvPr id="185" name="CustomShape 9"/>
            <p:cNvSpPr/>
            <p:nvPr/>
          </p:nvSpPr>
          <p:spPr>
            <a:xfrm>
              <a:off x="6038640" y="5246280"/>
              <a:ext cx="1024560" cy="932760"/>
            </a:xfrm>
            <a:prstGeom prst="rect">
              <a:avLst/>
            </a:prstGeom>
            <a:noFill/>
            <a:ln>
              <a:noFill/>
            </a:ln>
          </p:spPr>
          <p:style>
            <a:lnRef idx="0"/>
            <a:fillRef idx="0"/>
            <a:effectRef idx="0"/>
            <a:fontRef idx="minor"/>
          </p:style>
          <p:txBody>
            <a:bodyPr lIns="90000" rIns="90000" tIns="45000" bIns="45000"/>
            <a:p>
              <a:pPr>
                <a:lnSpc>
                  <a:spcPct val="100000"/>
                </a:lnSpc>
                <a:spcAft>
                  <a:spcPts val="431"/>
                </a:spcAft>
              </a:pPr>
              <a:r>
                <a:rPr b="0" lang="en-US" sz="1000" spc="-1" strike="noStrike">
                  <a:solidFill>
                    <a:srgbClr val="3b3838"/>
                  </a:solidFill>
                  <a:latin typeface="Ubuntu"/>
                  <a:ea typeface="DejaVu Sans"/>
                </a:rPr>
                <a:t>= All IPs</a:t>
              </a:r>
              <a:endParaRPr b="0" lang="en-US" sz="1000" spc="-1" strike="noStrike">
                <a:latin typeface="Arial"/>
              </a:endParaRPr>
            </a:p>
            <a:p>
              <a:pPr>
                <a:lnSpc>
                  <a:spcPct val="100000"/>
                </a:lnSpc>
                <a:spcAft>
                  <a:spcPts val="431"/>
                </a:spcAft>
              </a:pPr>
              <a:r>
                <a:rPr b="0" lang="en-US" sz="1000" spc="-1" strike="noStrike">
                  <a:solidFill>
                    <a:srgbClr val="3b3838"/>
                  </a:solidFill>
                  <a:latin typeface="Ubuntu"/>
                  <a:ea typeface="DejaVu Sans"/>
                </a:rPr>
                <a:t>= 10.22.</a:t>
              </a:r>
              <a:r>
                <a:rPr b="0" lang="en-US" sz="1000" spc="-1" strike="noStrike">
                  <a:solidFill>
                    <a:srgbClr val="ed7d31"/>
                  </a:solidFill>
                  <a:latin typeface="Ubuntu"/>
                  <a:ea typeface="DejaVu Sans"/>
                </a:rPr>
                <a:t>*</a:t>
              </a:r>
              <a:r>
                <a:rPr b="0" lang="en-US" sz="1000" spc="-1" strike="noStrike">
                  <a:solidFill>
                    <a:srgbClr val="262626"/>
                  </a:solidFill>
                  <a:latin typeface="Ubuntu"/>
                  <a:ea typeface="DejaVu Sans"/>
                </a:rPr>
                <a:t>.</a:t>
              </a:r>
              <a:r>
                <a:rPr b="0" lang="en-US" sz="1000" spc="-1" strike="noStrike">
                  <a:solidFill>
                    <a:srgbClr val="ed7d31"/>
                  </a:solidFill>
                  <a:latin typeface="Ubuntu"/>
                  <a:ea typeface="DejaVu Sans"/>
                </a:rPr>
                <a:t>*</a:t>
              </a:r>
              <a:endParaRPr b="0" lang="en-US" sz="1000" spc="-1" strike="noStrike">
                <a:latin typeface="Arial"/>
              </a:endParaRPr>
            </a:p>
            <a:p>
              <a:pPr>
                <a:lnSpc>
                  <a:spcPct val="100000"/>
                </a:lnSpc>
                <a:spcAft>
                  <a:spcPts val="431"/>
                </a:spcAft>
              </a:pPr>
              <a:r>
                <a:rPr b="0" lang="en-US" sz="1000" spc="-1" strike="noStrike">
                  <a:solidFill>
                    <a:srgbClr val="3b3838"/>
                  </a:solidFill>
                  <a:latin typeface="Ubuntu"/>
                  <a:ea typeface="DejaVu Sans"/>
                </a:rPr>
                <a:t>= 10.22.33.</a:t>
              </a:r>
              <a:r>
                <a:rPr b="0" lang="en-US" sz="1000" spc="-1" strike="noStrike">
                  <a:solidFill>
                    <a:srgbClr val="ed7d31"/>
                  </a:solidFill>
                  <a:latin typeface="Ubuntu"/>
                  <a:ea typeface="DejaVu Sans"/>
                </a:rPr>
                <a:t>*</a:t>
              </a:r>
              <a:endParaRPr b="0" lang="en-US" sz="1000" spc="-1" strike="noStrike">
                <a:latin typeface="Arial"/>
              </a:endParaRPr>
            </a:p>
            <a:p>
              <a:pPr>
                <a:lnSpc>
                  <a:spcPct val="100000"/>
                </a:lnSpc>
                <a:spcAft>
                  <a:spcPts val="431"/>
                </a:spcAft>
              </a:pPr>
              <a:r>
                <a:rPr b="0" lang="en-US" sz="1000" spc="-1" strike="noStrike">
                  <a:solidFill>
                    <a:srgbClr val="3b3838"/>
                  </a:solidFill>
                  <a:latin typeface="Ubuntu"/>
                  <a:ea typeface="DejaVu Sans"/>
                </a:rPr>
                <a:t>= 10.22.33.</a:t>
              </a:r>
              <a:r>
                <a:rPr b="0" lang="en-US" sz="1000" spc="-1" strike="noStrike">
                  <a:solidFill>
                    <a:srgbClr val="ed7d31"/>
                  </a:solidFill>
                  <a:latin typeface="Ubuntu"/>
                  <a:ea typeface="DejaVu Sans"/>
                </a:rPr>
                <a:t>44</a:t>
              </a:r>
              <a:endParaRPr b="0" lang="en-US" sz="1000" spc="-1" strike="noStrike">
                <a:latin typeface="Arial"/>
              </a:endParaRPr>
            </a:p>
          </p:txBody>
        </p:sp>
        <p:sp>
          <p:nvSpPr>
            <p:cNvPr id="186" name="CustomShape 10"/>
            <p:cNvSpPr/>
            <p:nvPr/>
          </p:nvSpPr>
          <p:spPr>
            <a:xfrm>
              <a:off x="5062680" y="5246280"/>
              <a:ext cx="1177560" cy="932760"/>
            </a:xfrm>
            <a:prstGeom prst="rect">
              <a:avLst/>
            </a:prstGeom>
            <a:noFill/>
            <a:ln>
              <a:noFill/>
            </a:ln>
          </p:spPr>
          <p:style>
            <a:lnRef idx="0"/>
            <a:fillRef idx="0"/>
            <a:effectRef idx="0"/>
            <a:fontRef idx="minor"/>
          </p:style>
          <p:txBody>
            <a:bodyPr lIns="90000" rIns="90000" tIns="45000" bIns="45000"/>
            <a:p>
              <a:pPr>
                <a:lnSpc>
                  <a:spcPct val="100000"/>
                </a:lnSpc>
                <a:spcAft>
                  <a:spcPts val="431"/>
                </a:spcAft>
              </a:pPr>
              <a:r>
                <a:rPr b="0" lang="en-US" sz="1000" spc="-1" strike="noStrike">
                  <a:solidFill>
                    <a:srgbClr val="000000"/>
                  </a:solidFill>
                  <a:latin typeface="Ubuntu"/>
                  <a:ea typeface="Amazon Ember"/>
                </a:rPr>
                <a:t>0.0.0.0/0</a:t>
              </a:r>
              <a:endParaRPr b="0" lang="en-US" sz="1000" spc="-1" strike="noStrike">
                <a:latin typeface="Arial"/>
              </a:endParaRPr>
            </a:p>
            <a:p>
              <a:pPr>
                <a:lnSpc>
                  <a:spcPct val="100000"/>
                </a:lnSpc>
                <a:spcAft>
                  <a:spcPts val="431"/>
                </a:spcAft>
              </a:pPr>
              <a:r>
                <a:rPr b="0" lang="en-US" sz="1000" spc="-1" strike="noStrike">
                  <a:solidFill>
                    <a:srgbClr val="000000"/>
                  </a:solidFill>
                  <a:latin typeface="Ubuntu"/>
                  <a:ea typeface="Amazon Ember"/>
                </a:rPr>
                <a:t>10.22.0.0/16 </a:t>
              </a:r>
              <a:endParaRPr b="0" lang="en-US" sz="1000" spc="-1" strike="noStrike">
                <a:latin typeface="Arial"/>
              </a:endParaRPr>
            </a:p>
            <a:p>
              <a:pPr>
                <a:lnSpc>
                  <a:spcPct val="100000"/>
                </a:lnSpc>
                <a:spcAft>
                  <a:spcPts val="431"/>
                </a:spcAft>
              </a:pPr>
              <a:r>
                <a:rPr b="0" lang="en-US" sz="1000" spc="-1" strike="noStrike">
                  <a:solidFill>
                    <a:srgbClr val="000000"/>
                  </a:solidFill>
                  <a:latin typeface="Ubuntu"/>
                  <a:ea typeface="Amazon Ember"/>
                </a:rPr>
                <a:t>10.22.33.0/24</a:t>
              </a:r>
              <a:endParaRPr b="0" lang="en-US" sz="1000" spc="-1" strike="noStrike">
                <a:latin typeface="Arial"/>
              </a:endParaRPr>
            </a:p>
            <a:p>
              <a:pPr>
                <a:lnSpc>
                  <a:spcPct val="100000"/>
                </a:lnSpc>
                <a:spcAft>
                  <a:spcPts val="431"/>
                </a:spcAft>
              </a:pPr>
              <a:r>
                <a:rPr b="0" lang="en-US" sz="1000" spc="-1" strike="noStrike">
                  <a:solidFill>
                    <a:srgbClr val="000000"/>
                  </a:solidFill>
                  <a:latin typeface="Ubuntu"/>
                  <a:ea typeface="Amazon Ember"/>
                </a:rPr>
                <a:t>10.22.33.44/32</a:t>
              </a:r>
              <a:endParaRPr b="0" lang="en-US" sz="1000" spc="-1" strike="noStrike">
                <a:latin typeface="Arial"/>
              </a:endParaRPr>
            </a:p>
            <a:p>
              <a:pPr>
                <a:lnSpc>
                  <a:spcPct val="100000"/>
                </a:lnSpc>
                <a:spcAft>
                  <a:spcPts val="431"/>
                </a:spcAft>
              </a:pPr>
              <a:endParaRPr b="0" lang="en-US" sz="1000" spc="-1" strike="noStrike">
                <a:latin typeface="Arial"/>
              </a:endParaRPr>
            </a:p>
            <a:p>
              <a:pPr>
                <a:lnSpc>
                  <a:spcPct val="100000"/>
                </a:lnSpc>
                <a:spcAft>
                  <a:spcPts val="431"/>
                </a:spcAft>
              </a:pPr>
              <a:endParaRPr b="0" lang="en-US" sz="1000" spc="-1" strike="noStrike">
                <a:latin typeface="Arial"/>
              </a:endParaRPr>
            </a:p>
          </p:txBody>
        </p:sp>
        <p:sp>
          <p:nvSpPr>
            <p:cNvPr id="187" name="CustomShape 11"/>
            <p:cNvSpPr/>
            <p:nvPr/>
          </p:nvSpPr>
          <p:spPr>
            <a:xfrm rot="12000">
              <a:off x="4866480" y="5085720"/>
              <a:ext cx="2377440" cy="1188720"/>
            </a:xfrm>
            <a:prstGeom prst="rect">
              <a:avLst/>
            </a:prstGeom>
            <a:noFill/>
            <a:ln w="25560">
              <a:solidFill>
                <a:srgbClr val="767171"/>
              </a:solidFill>
              <a:round/>
            </a:ln>
          </p:spPr>
          <p:style>
            <a:lnRef idx="0"/>
            <a:fillRef idx="0"/>
            <a:effectRef idx="0"/>
            <a:fontRef idx="minor"/>
          </p:style>
        </p:sp>
      </p:gr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8" name="Resim 3" descr=""/>
          <p:cNvPicPr/>
          <p:nvPr/>
        </p:nvPicPr>
        <p:blipFill>
          <a:blip r:embed="rId1"/>
          <a:stretch/>
        </p:blipFill>
        <p:spPr>
          <a:xfrm>
            <a:off x="0" y="-1550160"/>
            <a:ext cx="12191760" cy="5291280"/>
          </a:xfrm>
          <a:prstGeom prst="rect">
            <a:avLst/>
          </a:prstGeom>
          <a:ln>
            <a:noFill/>
          </a:ln>
        </p:spPr>
      </p:pic>
      <p:sp>
        <p:nvSpPr>
          <p:cNvPr id="189"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90"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VPC</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Diagram I</a:t>
            </a:r>
            <a:endParaRPr b="0" lang="en-US" sz="3200" spc="-1" strike="noStrike">
              <a:latin typeface="Arial"/>
            </a:endParaRPr>
          </a:p>
        </p:txBody>
      </p:sp>
      <p:pic>
        <p:nvPicPr>
          <p:cNvPr id="191" name="Resim 12" descr=""/>
          <p:cNvPicPr/>
          <p:nvPr/>
        </p:nvPicPr>
        <p:blipFill>
          <a:blip r:embed="rId2"/>
          <a:stretch/>
        </p:blipFill>
        <p:spPr>
          <a:xfrm>
            <a:off x="335520" y="346320"/>
            <a:ext cx="806760" cy="806760"/>
          </a:xfrm>
          <a:prstGeom prst="rect">
            <a:avLst/>
          </a:prstGeom>
          <a:ln>
            <a:noFill/>
          </a:ln>
        </p:spPr>
      </p:pic>
      <p:sp>
        <p:nvSpPr>
          <p:cNvPr id="192"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grpSp>
        <p:nvGrpSpPr>
          <p:cNvPr id="193" name="Group 4"/>
          <p:cNvGrpSpPr/>
          <p:nvPr/>
        </p:nvGrpSpPr>
        <p:grpSpPr>
          <a:xfrm>
            <a:off x="1101960" y="2086200"/>
            <a:ext cx="9987840" cy="3941640"/>
            <a:chOff x="1101960" y="2086200"/>
            <a:chExt cx="9987840" cy="3941640"/>
          </a:xfrm>
        </p:grpSpPr>
        <p:sp>
          <p:nvSpPr>
            <p:cNvPr id="194" name="CustomShape 5"/>
            <p:cNvSpPr/>
            <p:nvPr/>
          </p:nvSpPr>
          <p:spPr>
            <a:xfrm>
              <a:off x="1278000" y="2479320"/>
              <a:ext cx="9811800" cy="354852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195" name="Picture 35" descr=""/>
            <p:cNvPicPr/>
            <p:nvPr/>
          </p:nvPicPr>
          <p:blipFill>
            <a:blip r:embed="rId3"/>
            <a:stretch/>
          </p:blipFill>
          <p:spPr>
            <a:xfrm>
              <a:off x="1101960" y="2165400"/>
              <a:ext cx="702720" cy="702720"/>
            </a:xfrm>
            <a:prstGeom prst="rect">
              <a:avLst/>
            </a:prstGeom>
            <a:ln>
              <a:noFill/>
            </a:ln>
          </p:spPr>
        </p:pic>
        <p:sp>
          <p:nvSpPr>
            <p:cNvPr id="196" name="CustomShape 6"/>
            <p:cNvSpPr/>
            <p:nvPr/>
          </p:nvSpPr>
          <p:spPr>
            <a:xfrm>
              <a:off x="1621080" y="2086200"/>
              <a:ext cx="3309840" cy="501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Raleway"/>
                  <a:ea typeface="Raleway"/>
                </a:rPr>
                <a:t>Ireland Region ( eu-west-1 )</a:t>
              </a:r>
              <a:endParaRPr b="0" lang="en-US" sz="1800" spc="-1" strike="noStrike">
                <a:latin typeface="Arial"/>
              </a:endParaRPr>
            </a:p>
          </p:txBody>
        </p:sp>
      </p:grpSp>
      <p:grpSp>
        <p:nvGrpSpPr>
          <p:cNvPr id="197" name="Group 7"/>
          <p:cNvGrpSpPr/>
          <p:nvPr/>
        </p:nvGrpSpPr>
        <p:grpSpPr>
          <a:xfrm>
            <a:off x="1782000" y="2539440"/>
            <a:ext cx="8785440" cy="3279960"/>
            <a:chOff x="1782000" y="2539440"/>
            <a:chExt cx="8785440" cy="3279960"/>
          </a:xfrm>
        </p:grpSpPr>
        <p:sp>
          <p:nvSpPr>
            <p:cNvPr id="198" name="CustomShape 8"/>
            <p:cNvSpPr/>
            <p:nvPr/>
          </p:nvSpPr>
          <p:spPr>
            <a:xfrm>
              <a:off x="1904040" y="2864880"/>
              <a:ext cx="8663400" cy="2954520"/>
            </a:xfrm>
            <a:prstGeom prst="roundRect">
              <a:avLst>
                <a:gd name="adj" fmla="val 9818"/>
              </a:avLst>
            </a:prstGeom>
            <a:noFill/>
            <a:ln w="10080">
              <a:solidFill>
                <a:srgbClr val="ed1c24"/>
              </a:solidFill>
              <a:round/>
            </a:ln>
            <a:effectLst>
              <a:outerShdw dist="23040" dir="5400000">
                <a:srgbClr val="ce181e">
                  <a:alpha val="35000"/>
                </a:srgbClr>
              </a:outerShdw>
            </a:effectLst>
          </p:spPr>
          <p:style>
            <a:lnRef idx="0"/>
            <a:fillRef idx="0"/>
            <a:effectRef idx="0"/>
            <a:fontRef idx="minor"/>
          </p:style>
        </p:sp>
        <p:pic>
          <p:nvPicPr>
            <p:cNvPr id="199" name="Picture 44" descr=""/>
            <p:cNvPicPr/>
            <p:nvPr/>
          </p:nvPicPr>
          <p:blipFill>
            <a:blip r:embed="rId4"/>
            <a:stretch/>
          </p:blipFill>
          <p:spPr>
            <a:xfrm>
              <a:off x="1782000" y="2707200"/>
              <a:ext cx="561600" cy="365760"/>
            </a:xfrm>
            <a:prstGeom prst="rect">
              <a:avLst/>
            </a:prstGeom>
            <a:ln>
              <a:noFill/>
            </a:ln>
          </p:spPr>
        </p:pic>
        <p:sp>
          <p:nvSpPr>
            <p:cNvPr id="200" name="CustomShape 9"/>
            <p:cNvSpPr/>
            <p:nvPr/>
          </p:nvSpPr>
          <p:spPr>
            <a:xfrm>
              <a:off x="5165640" y="3007800"/>
              <a:ext cx="2296080" cy="23940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01" name="CustomShape 10"/>
            <p:cNvSpPr/>
            <p:nvPr/>
          </p:nvSpPr>
          <p:spPr>
            <a:xfrm>
              <a:off x="2322000" y="3007800"/>
              <a:ext cx="2296080" cy="23940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02" name="CustomShape 11"/>
            <p:cNvSpPr/>
            <p:nvPr/>
          </p:nvSpPr>
          <p:spPr>
            <a:xfrm>
              <a:off x="8062920" y="3007800"/>
              <a:ext cx="2296080" cy="2394000"/>
            </a:xfrm>
            <a:prstGeom prst="roundRect">
              <a:avLst>
                <a:gd name="adj" fmla="val 9818"/>
              </a:avLst>
            </a:prstGeom>
            <a:noFill/>
            <a:ln cap="rnd"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03" name="CustomShape 12"/>
            <p:cNvSpPr/>
            <p:nvPr/>
          </p:nvSpPr>
          <p:spPr>
            <a:xfrm>
              <a:off x="2217240" y="5462280"/>
              <a:ext cx="2591280" cy="260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79448"/>
                  </a:solidFill>
                  <a:latin typeface="Antipasto Pro"/>
                  <a:ea typeface="Antipasto Pro"/>
                </a:rPr>
                <a:t>Availability Zone A</a:t>
              </a:r>
              <a:endParaRPr b="0" lang="en-US" sz="1800" spc="-1" strike="noStrike">
                <a:latin typeface="Arial"/>
              </a:endParaRPr>
            </a:p>
          </p:txBody>
        </p:sp>
        <p:sp>
          <p:nvSpPr>
            <p:cNvPr id="204" name="CustomShape 13"/>
            <p:cNvSpPr/>
            <p:nvPr/>
          </p:nvSpPr>
          <p:spPr>
            <a:xfrm>
              <a:off x="5035680" y="5462280"/>
              <a:ext cx="2591280" cy="260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79448"/>
                  </a:solidFill>
                  <a:latin typeface="Antipasto Pro"/>
                  <a:ea typeface="Antipasto Pro"/>
                </a:rPr>
                <a:t>Availability Zone B</a:t>
              </a:r>
              <a:endParaRPr b="0" lang="en-US" sz="1800" spc="-1" strike="noStrike">
                <a:latin typeface="Arial"/>
              </a:endParaRPr>
            </a:p>
          </p:txBody>
        </p:sp>
        <p:sp>
          <p:nvSpPr>
            <p:cNvPr id="205" name="CustomShape 14"/>
            <p:cNvSpPr/>
            <p:nvPr/>
          </p:nvSpPr>
          <p:spPr>
            <a:xfrm>
              <a:off x="7958520" y="5462280"/>
              <a:ext cx="2591280" cy="260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800" spc="-1" strike="noStrike">
                  <a:solidFill>
                    <a:srgbClr val="f79448"/>
                  </a:solidFill>
                  <a:latin typeface="Antipasto Pro"/>
                  <a:ea typeface="Antipasto Pro"/>
                </a:rPr>
                <a:t>Availability Zone C</a:t>
              </a:r>
              <a:endParaRPr b="0" lang="en-US" sz="1800" spc="-1" strike="noStrike">
                <a:latin typeface="Arial"/>
              </a:endParaRPr>
            </a:p>
          </p:txBody>
        </p:sp>
        <p:sp>
          <p:nvSpPr>
            <p:cNvPr id="206" name="CustomShape 15"/>
            <p:cNvSpPr/>
            <p:nvPr/>
          </p:nvSpPr>
          <p:spPr>
            <a:xfrm>
              <a:off x="2225160" y="2539440"/>
              <a:ext cx="2705760" cy="394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ce181e"/>
                  </a:solidFill>
                  <a:latin typeface="Raleway"/>
                  <a:ea typeface="Raleway"/>
                </a:rPr>
                <a:t>10.0.0.0/16</a:t>
              </a:r>
              <a:endParaRPr b="0" lang="en-US" sz="1800" spc="-1" strike="noStrike">
                <a:latin typeface="Arial"/>
              </a:endParaRPr>
            </a:p>
          </p:txBody>
        </p:sp>
      </p:grpSp>
    </p:spTree>
  </p:cSld>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3" presetSubtype="10">
                                  <p:stCondLst>
                                    <p:cond delay="0"/>
                                  </p:stCondLst>
                                  <p:childTnLst>
                                    <p:set>
                                      <p:cBhvr>
                                        <p:cTn id="36" dur="1" fill="hold">
                                          <p:stCondLst>
                                            <p:cond delay="0"/>
                                          </p:stCondLst>
                                        </p:cTn>
                                        <p:tgtEl>
                                          <p:spTgt spid="197"/>
                                        </p:tgtEl>
                                        <p:attrNameLst>
                                          <p:attrName>style.visibility</p:attrName>
                                        </p:attrNameLst>
                                      </p:cBhvr>
                                      <p:to>
                                        <p:strVal val="visible"/>
                                      </p:to>
                                    </p:set>
                                    <p:animEffect filter="blinds(horizontal)" transition="in">
                                      <p:cBhvr additive="repl">
                                        <p:cTn id="37" dur="500"/>
                                        <p:tgtEl>
                                          <p:spTgt spid="19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479</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2019-10-08T09:57:44Z</dcterms:created>
  <dc:creator>Microsoft Office Kullanıcısı</dc:creator>
  <dc:description/>
  <dc:language>en-US</dc:language>
  <cp:lastModifiedBy/>
  <dcterms:modified xsi:type="dcterms:W3CDTF">2019-10-09T15:37:02Z</dcterms:modified>
  <cp:revision>62</cp:revision>
  <dc:subject/>
  <dc:title>PowerPoint Sunusu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